
<file path=[Content_Types].xml><?xml version="1.0" encoding="utf-8"?>
<Types xmlns="http://schemas.openxmlformats.org/package/2006/content-types">
  <Default Extension="gif" ContentType="image/gif"/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webm" ContentType="audio/webm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2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3.xml" ContentType="application/vnd.openxmlformats-officedocument.presentationml.tags+xml"/>
  <Override PartName="/ppt/notesSlides/notesSlide12.xml" ContentType="application/vnd.openxmlformats-officedocument.presentationml.notesSlide+xml"/>
  <Override PartName="/ppt/tags/tag4.xml" ContentType="application/vnd.openxmlformats-officedocument.presentationml.tags+xml"/>
  <Override PartName="/ppt/notesSlides/notesSlide13.xml" ContentType="application/vnd.openxmlformats-officedocument.presentationml.notesSlide+xml"/>
  <Override PartName="/ppt/tags/tag5.xml" ContentType="application/vnd.openxmlformats-officedocument.presentationml.tags+xml"/>
  <Override PartName="/ppt/notesSlides/notesSlide14.xml" ContentType="application/vnd.openxmlformats-officedocument.presentationml.notesSlide+xml"/>
  <Override PartName="/ppt/tags/tag6.xml" ContentType="application/vnd.openxmlformats-officedocument.presentationml.tags+xml"/>
  <Override PartName="/ppt/notesSlides/notesSlide15.xml" ContentType="application/vnd.openxmlformats-officedocument.presentationml.notesSlide+xml"/>
  <Override PartName="/ppt/tags/tag7.xml" ContentType="application/vnd.openxmlformats-officedocument.presentationml.tags+xml"/>
  <Override PartName="/ppt/notesSlides/notesSlide1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1"/>
  </p:notesMasterIdLst>
  <p:handoutMasterIdLst>
    <p:handoutMasterId r:id="rId22"/>
  </p:handoutMasterIdLst>
  <p:sldIdLst>
    <p:sldId id="567" r:id="rId5"/>
    <p:sldId id="303" r:id="rId6"/>
    <p:sldId id="482" r:id="rId7"/>
    <p:sldId id="484" r:id="rId8"/>
    <p:sldId id="485" r:id="rId9"/>
    <p:sldId id="486" r:id="rId10"/>
    <p:sldId id="488" r:id="rId11"/>
    <p:sldId id="489" r:id="rId12"/>
    <p:sldId id="373" r:id="rId13"/>
    <p:sldId id="490" r:id="rId14"/>
    <p:sldId id="491" r:id="rId15"/>
    <p:sldId id="492" r:id="rId16"/>
    <p:sldId id="495" r:id="rId17"/>
    <p:sldId id="493" r:id="rId18"/>
    <p:sldId id="494" r:id="rId19"/>
    <p:sldId id="298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858E"/>
    <a:srgbClr val="A1B8E1"/>
    <a:srgbClr val="FFF5D5"/>
    <a:srgbClr val="FF979E"/>
    <a:srgbClr val="FDE0D3"/>
    <a:srgbClr val="FBC3AA"/>
    <a:srgbClr val="FFE48C"/>
    <a:srgbClr val="FF6F79"/>
    <a:srgbClr val="F381A4"/>
    <a:srgbClr val="FFE2B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B62C34B-51A3-49C2-81C2-F3335175A6FF}" v="277" dt="2023-03-25T14:17:27.56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5" d="100"/>
          <a:sy n="55" d="100"/>
        </p:scale>
        <p:origin x="2880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Relationship Id="rId27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A88845A-382A-6FE8-3100-98D7DA87B59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A4F75A6-FB45-6584-3F91-DEA9234754E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3A337F-7ED4-42AE-B920-7FB96DE012BF}" type="datetimeFigureOut">
              <a:rPr lang="en-US" smtClean="0"/>
              <a:t>3/21/2025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4929F4-C305-A4D2-10EA-9DE88C1A4C5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3DD71B-5A7D-0B65-A979-0645781E6A9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648E21-638F-4911-BC4C-7F2E060A13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08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B84FDA-89E9-4666-B923-CAECE7EE4607}" type="datetimeFigureOut">
              <a:rPr lang="en-US" smtClean="0"/>
              <a:t>3/21/2025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92A11F-9F2A-4DB4-829F-C793331211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0187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92A11F-9F2A-4DB4-829F-C793331211E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8379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92A11F-9F2A-4DB4-829F-C793331211E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2994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92A11F-9F2A-4DB4-829F-C793331211E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6466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92A11F-9F2A-4DB4-829F-C793331211E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8518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92A11F-9F2A-4DB4-829F-C793331211E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5393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92A11F-9F2A-4DB4-829F-C793331211E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6464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92A11F-9F2A-4DB4-829F-C793331211E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8913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92A11F-9F2A-4DB4-829F-C793331211E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3005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solidFill>
                  <a:srgbClr val="000000"/>
                </a:solidFill>
                <a:effectLst/>
                <a:latin typeface="BookAntiqua"/>
                <a:ea typeface="Calibri" panose="020F0502020204030204" pitchFamily="34" charset="0"/>
                <a:cs typeface="Arial" panose="020B0604020202020204" pitchFamily="34" charset="0"/>
              </a:rPr>
              <a:t>Hello and welcome, in this video  we will start to dive into the components of the internal structure of transformers.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92A11F-9F2A-4DB4-829F-C793331211E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4857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92A11F-9F2A-4DB4-829F-C793331211E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929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92A11F-9F2A-4DB4-829F-C793331211E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0650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92A11F-9F2A-4DB4-829F-C793331211E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8708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92A11F-9F2A-4DB4-829F-C793331211E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7189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92A11F-9F2A-4DB4-829F-C793331211E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6170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92A11F-9F2A-4DB4-829F-C793331211E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2073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92A11F-9F2A-4DB4-829F-C793331211E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9721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66802F-45D4-4017-B94E-83132B484E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09448D-0CFA-57DE-FD73-C438B2FCBC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9F1199-2246-73A0-E6C1-17314CD817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B2DB57E-93DF-4C4E-98FE-96B8DE2C473C}" type="datetimeFigureOut">
              <a:rPr lang="en-US" smtClean="0"/>
              <a:t>3/21/2025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463E04-15BA-036A-695B-4836B77944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186F45-BB39-9AA0-374B-C29B32158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CFCB25A-F382-4125-A8FA-4025CF12B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9943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8F1F3-70CA-0F3D-D27B-27FD994C49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BD59758-4422-E8EC-F820-F58C705B0D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374453-05A2-B40A-CDE6-01AC04510D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2646DC-17B5-9D81-DF93-E8279C2F9F2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B2DB57E-93DF-4C4E-98FE-96B8DE2C473C}" type="datetimeFigureOut">
              <a:rPr lang="en-US" smtClean="0"/>
              <a:t>3/21/2025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9FEC3B-F275-B387-E747-58BA9189CD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EF2920-2DD2-9DDD-642C-863817B50D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CFCB25A-F382-4125-A8FA-4025CF12B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0401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A7EFE-7FA2-970B-AFD6-27FE6E33B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4C07835-9494-7482-46E0-4F4A859309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E22664-5ADE-1AA9-BA77-D34926E9F83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B2DB57E-93DF-4C4E-98FE-96B8DE2C473C}" type="datetimeFigureOut">
              <a:rPr lang="en-US" smtClean="0"/>
              <a:t>3/21/2025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18970C-F6CE-4C24-E349-8751853CE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D1ED78-4269-9B86-24DB-A5FB7D1D5B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CFCB25A-F382-4125-A8FA-4025CF12B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286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48B45D9-9469-F7E0-8C1B-E8403AA663C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B3E671A-0596-61CC-7C6B-06C9332E54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AFDF64-209A-0B41-0DC6-0110E6867A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B2DB57E-93DF-4C4E-98FE-96B8DE2C473C}" type="datetimeFigureOut">
              <a:rPr lang="en-US" smtClean="0"/>
              <a:t>3/21/2025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7F9396-A40C-78D6-248F-FA1B7DC506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E6DDB0-2717-6E7D-8C4F-9EB521BDF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CFCB25A-F382-4125-A8FA-4025CF12B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0138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91D640-3C2A-01B0-A43E-C6216FEE6A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421" y="-140340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>
                <a:solidFill>
                  <a:srgbClr val="F0565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aytona" panose="020B0604030500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3792086-FC03-206E-7601-27A403E8DC95}"/>
              </a:ext>
            </a:extLst>
          </p:cNvPr>
          <p:cNvCxnSpPr>
            <a:cxnSpLocks/>
          </p:cNvCxnSpPr>
          <p:nvPr userDrawn="1"/>
        </p:nvCxnSpPr>
        <p:spPr>
          <a:xfrm>
            <a:off x="733697" y="933269"/>
            <a:ext cx="4321629" cy="0"/>
          </a:xfrm>
          <a:prstGeom prst="line">
            <a:avLst/>
          </a:prstGeom>
          <a:ln w="28575">
            <a:solidFill>
              <a:srgbClr val="43D0CA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2B25432A-39C4-648E-240A-3AE503A6E7E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23888" y="1332411"/>
            <a:ext cx="10231346" cy="5355727"/>
          </a:xfrm>
        </p:spPr>
        <p:txBody>
          <a:bodyPr>
            <a:normAutofit/>
          </a:bodyPr>
          <a:lstStyle>
            <a:lvl1pPr>
              <a:defRPr sz="1800">
                <a:solidFill>
                  <a:srgbClr val="002060"/>
                </a:solidFill>
                <a:latin typeface="Daytona" panose="020B0604030500040204" pitchFamily="34" charset="0"/>
              </a:defRPr>
            </a:lvl1pPr>
            <a:lvl2pPr>
              <a:defRPr>
                <a:solidFill>
                  <a:srgbClr val="002060"/>
                </a:solidFill>
                <a:latin typeface="Daytona" panose="020B0604030500040204" pitchFamily="34" charset="0"/>
              </a:defRPr>
            </a:lvl2pPr>
            <a:lvl3pPr>
              <a:defRPr>
                <a:solidFill>
                  <a:srgbClr val="002060"/>
                </a:solidFill>
                <a:latin typeface="Daytona" panose="020B0604030500040204" pitchFamily="34" charset="0"/>
              </a:defRPr>
            </a:lvl3pPr>
            <a:lvl4pPr>
              <a:defRPr>
                <a:solidFill>
                  <a:srgbClr val="002060"/>
                </a:solidFill>
                <a:latin typeface="Daytona" panose="020B0604030500040204" pitchFamily="34" charset="0"/>
              </a:defRPr>
            </a:lvl4pPr>
            <a:lvl5pPr>
              <a:defRPr>
                <a:solidFill>
                  <a:srgbClr val="002060"/>
                </a:solidFill>
                <a:latin typeface="Daytona" panose="020B0604030500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reeform 15">
            <a:extLst>
              <a:ext uri="{FF2B5EF4-FFF2-40B4-BE49-F238E27FC236}">
                <a16:creationId xmlns:a16="http://schemas.microsoft.com/office/drawing/2014/main" id="{4CF9AB07-AC3E-67E5-311A-CD9EDE18BAB7}"/>
              </a:ext>
            </a:extLst>
          </p:cNvPr>
          <p:cNvSpPr/>
          <p:nvPr userDrawn="1"/>
        </p:nvSpPr>
        <p:spPr>
          <a:xfrm>
            <a:off x="10285741" y="6178895"/>
            <a:ext cx="1906259" cy="679105"/>
          </a:xfrm>
          <a:custGeom>
            <a:avLst/>
            <a:gdLst/>
            <a:ahLst/>
            <a:cxnLst/>
            <a:rect l="l" t="t" r="r" b="b"/>
            <a:pathLst>
              <a:path w="2859389" h="1018657">
                <a:moveTo>
                  <a:pt x="0" y="0"/>
                </a:moveTo>
                <a:lnTo>
                  <a:pt x="2859389" y="0"/>
                </a:lnTo>
                <a:lnTo>
                  <a:pt x="2859389" y="1018658"/>
                </a:lnTo>
                <a:lnTo>
                  <a:pt x="0" y="10186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0510161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A620C-6996-0B8B-273B-BEE0DFD2A8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758" y="2533559"/>
            <a:ext cx="10515600" cy="1325563"/>
          </a:xfrm>
        </p:spPr>
        <p:txBody>
          <a:bodyPr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kern="1200" dirty="0">
                <a:solidFill>
                  <a:srgbClr val="F0565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aytona" panose="020B060403050004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reeform 15">
            <a:extLst>
              <a:ext uri="{FF2B5EF4-FFF2-40B4-BE49-F238E27FC236}">
                <a16:creationId xmlns:a16="http://schemas.microsoft.com/office/drawing/2014/main" id="{F0956CA2-6822-AD18-BFF0-3B4B7C5418A2}"/>
              </a:ext>
            </a:extLst>
          </p:cNvPr>
          <p:cNvSpPr/>
          <p:nvPr userDrawn="1"/>
        </p:nvSpPr>
        <p:spPr>
          <a:xfrm>
            <a:off x="10285741" y="6178895"/>
            <a:ext cx="1906259" cy="679105"/>
          </a:xfrm>
          <a:custGeom>
            <a:avLst/>
            <a:gdLst/>
            <a:ahLst/>
            <a:cxnLst/>
            <a:rect l="l" t="t" r="r" b="b"/>
            <a:pathLst>
              <a:path w="2859389" h="1018657">
                <a:moveTo>
                  <a:pt x="0" y="0"/>
                </a:moveTo>
                <a:lnTo>
                  <a:pt x="2859389" y="0"/>
                </a:lnTo>
                <a:lnTo>
                  <a:pt x="2859389" y="1018658"/>
                </a:lnTo>
                <a:lnTo>
                  <a:pt x="0" y="10186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3347265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5">
            <a:extLst>
              <a:ext uri="{FF2B5EF4-FFF2-40B4-BE49-F238E27FC236}">
                <a16:creationId xmlns:a16="http://schemas.microsoft.com/office/drawing/2014/main" id="{2969DC6D-CF13-19AE-3C86-A1A2C6FEBC5D}"/>
              </a:ext>
            </a:extLst>
          </p:cNvPr>
          <p:cNvSpPr/>
          <p:nvPr userDrawn="1"/>
        </p:nvSpPr>
        <p:spPr>
          <a:xfrm>
            <a:off x="10285741" y="6178895"/>
            <a:ext cx="1906259" cy="679105"/>
          </a:xfrm>
          <a:custGeom>
            <a:avLst/>
            <a:gdLst/>
            <a:ahLst/>
            <a:cxnLst/>
            <a:rect l="l" t="t" r="r" b="b"/>
            <a:pathLst>
              <a:path w="2859389" h="1018657">
                <a:moveTo>
                  <a:pt x="0" y="0"/>
                </a:moveTo>
                <a:lnTo>
                  <a:pt x="2859389" y="0"/>
                </a:lnTo>
                <a:lnTo>
                  <a:pt x="2859389" y="1018658"/>
                </a:lnTo>
                <a:lnTo>
                  <a:pt x="0" y="10186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9580845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0E8E78-1B3B-283C-3F78-569E34D27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CD38AF6-EAD7-D3B8-9ED6-D189039091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B2DB57E-93DF-4C4E-98FE-96B8DE2C473C}" type="datetimeFigureOut">
              <a:rPr lang="en-US" smtClean="0"/>
              <a:t>3/21/2025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EF754A-DFED-ADEF-479D-E25A3679D6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695C09-208C-1564-B3C2-CC2BC735FE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CFCB25A-F382-4125-A8FA-4025CF12B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0122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C621C5-BB9C-EF1F-FE43-654EE1E70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B1BAA8-756C-1AED-FC95-E235066F0D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E73207-8238-C656-970E-984C64748F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B2DB57E-93DF-4C4E-98FE-96B8DE2C473C}" type="datetimeFigureOut">
              <a:rPr lang="en-US" smtClean="0"/>
              <a:t>3/21/2025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6DF780-8FE4-04DE-6E05-6C46764352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C200B9-B03B-D829-8A1B-65B256497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CFCB25A-F382-4125-A8FA-4025CF12B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4626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7C47DE-D3C5-CBE9-911C-C1EDD313FA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400626-8654-A7DC-969F-80D0C58864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C055A1-0DE3-DA42-518E-09833780CFF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B2DB57E-93DF-4C4E-98FE-96B8DE2C473C}" type="datetimeFigureOut">
              <a:rPr lang="en-US" smtClean="0"/>
              <a:t>3/21/2025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3E8BE7-B3FC-42F3-1286-7E09FDCD87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6F47A4-6D82-50B0-41CA-E8325C4C4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CFCB25A-F382-4125-A8FA-4025CF12B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5449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1874B0-0C15-8E64-D9F1-E03E73772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CE916E-59DB-B72D-D483-A94A6C52B5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0BA6B5-441B-9004-F02F-FFB717B3C0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92CDF8-5E93-4B69-2A4F-7C072271872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B2DB57E-93DF-4C4E-98FE-96B8DE2C473C}" type="datetimeFigureOut">
              <a:rPr lang="en-US" smtClean="0"/>
              <a:t>3/21/2025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896E55-6593-48F9-D52B-AEBB0BEF10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53C3EB-1C87-6A35-403C-8292F1DD2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CFCB25A-F382-4125-A8FA-4025CF12B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3666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DC3ED-86E7-049B-E214-103861959B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142B1B-7131-A0FA-2CDE-26F8901FAD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C4D2B5-B3EA-500A-172E-838BC5C2D6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BB8BDA6-9E4D-9E26-CBAB-3AC003CF9E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49EF8C3-7CB2-28BC-0090-F83C4FBE3F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E643C8-2291-915E-D691-D14122DB6F8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B2DB57E-93DF-4C4E-98FE-96B8DE2C473C}" type="datetimeFigureOut">
              <a:rPr lang="en-US" smtClean="0"/>
              <a:t>3/21/2025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26A30F-18C5-AB23-091E-20D5163BCE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D060E98-45CF-E79A-624C-3F810B03E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CFCB25A-F382-4125-A8FA-4025CF12B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04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142B1B-7131-A0FA-2CDE-26F8901FAD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13879"/>
            <a:ext cx="5157787" cy="422779"/>
          </a:xfr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  <a:defRPr lang="en-US" sz="2400" kern="1200" dirty="0">
                <a:solidFill>
                  <a:srgbClr val="F0565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aytona" panose="020B060403050004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228600" lv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C4D2B5-B3EA-500A-172E-838BC5C2D6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952786"/>
            <a:ext cx="5157787" cy="5725103"/>
          </a:xfrm>
        </p:spPr>
        <p:txBody>
          <a:bodyPr>
            <a:normAutofit/>
          </a:bodyPr>
          <a:lstStyle>
            <a:lvl1pPr marL="228600" indent="-228600">
              <a:defRPr lang="en-US" sz="1600" kern="1200" dirty="0">
                <a:solidFill>
                  <a:srgbClr val="002060"/>
                </a:solidFill>
                <a:latin typeface="Daytona" panose="020B0604030500040204" pitchFamily="34" charset="0"/>
                <a:ea typeface="+mn-ea"/>
                <a:cs typeface="+mn-cs"/>
              </a:defRPr>
            </a:lvl1pPr>
            <a:lvl2pPr marL="228600" indent="-228600">
              <a:defRPr/>
            </a:lvl2pPr>
            <a:lvl3pPr marL="228600" indent="-228600">
              <a:defRPr/>
            </a:lvl3pPr>
            <a:lvl4pPr marL="228600" indent="-228600">
              <a:defRPr/>
            </a:lvl4pPr>
            <a:lvl5pPr marL="228600" indent="-228600"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/>
              <a:t>Click to edit Master text styles</a:t>
            </a:r>
          </a:p>
          <a:p>
            <a:pPr marL="228600" lv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/>
              <a:t>Second level</a:t>
            </a:r>
          </a:p>
          <a:p>
            <a:pPr marL="228600" lv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/>
              <a:t>Third level</a:t>
            </a:r>
          </a:p>
          <a:p>
            <a:pPr marL="228600" lv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/>
              <a:t>Fourth level</a:t>
            </a:r>
          </a:p>
          <a:p>
            <a:pPr marL="228600" lv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BB8BDA6-9E4D-9E26-CBAB-3AC003CF9E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5376" y="222540"/>
            <a:ext cx="5183188" cy="406255"/>
          </a:xfr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kern="1200" dirty="0">
                <a:solidFill>
                  <a:srgbClr val="F0565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aytona" panose="020B060403050004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228600" lv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49EF8C3-7CB2-28BC-0090-F83C4FBE3F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952789"/>
            <a:ext cx="5183188" cy="5725102"/>
          </a:xfrm>
        </p:spPr>
        <p:txBody>
          <a:bodyPr>
            <a:normAutofit/>
          </a:bodyPr>
          <a:lstStyle>
            <a:lvl1pPr marL="228600" indent="-228600">
              <a:defRPr lang="en-US" sz="1600" kern="1200" dirty="0">
                <a:solidFill>
                  <a:srgbClr val="002060"/>
                </a:solidFill>
                <a:latin typeface="Daytona" panose="020B0604030500040204" pitchFamily="34" charset="0"/>
                <a:ea typeface="+mn-ea"/>
                <a:cs typeface="+mn-cs"/>
              </a:defRPr>
            </a:lvl1pPr>
            <a:lvl2pPr marL="228600" indent="-228600">
              <a:defRPr/>
            </a:lvl2pPr>
            <a:lvl3pPr marL="228600" indent="-228600">
              <a:defRPr/>
            </a:lvl3pPr>
            <a:lvl4pPr marL="228600" indent="-228600">
              <a:defRPr/>
            </a:lvl4pPr>
            <a:lvl5pPr marL="228600" indent="-228600"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/>
              <a:t>Click to edit Master text styles</a:t>
            </a:r>
          </a:p>
          <a:p>
            <a:pPr marL="228600" lv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/>
              <a:t>Second level</a:t>
            </a:r>
          </a:p>
          <a:p>
            <a:pPr marL="228600" lv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/>
              <a:t>Third level</a:t>
            </a:r>
          </a:p>
          <a:p>
            <a:pPr marL="228600" lv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/>
              <a:t>Fourth level</a:t>
            </a:r>
          </a:p>
          <a:p>
            <a:pPr marL="228600" lv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/>
              <a:t>Fifth level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A980C7A-9353-DD12-B5EC-1C4DC4B09870}"/>
              </a:ext>
            </a:extLst>
          </p:cNvPr>
          <p:cNvCxnSpPr>
            <a:cxnSpLocks/>
          </p:cNvCxnSpPr>
          <p:nvPr userDrawn="1"/>
        </p:nvCxnSpPr>
        <p:spPr>
          <a:xfrm>
            <a:off x="839788" y="794723"/>
            <a:ext cx="10410103" cy="0"/>
          </a:xfrm>
          <a:prstGeom prst="line">
            <a:avLst/>
          </a:prstGeom>
          <a:ln w="28575">
            <a:solidFill>
              <a:srgbClr val="43D0CA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reeform 15">
            <a:extLst>
              <a:ext uri="{FF2B5EF4-FFF2-40B4-BE49-F238E27FC236}">
                <a16:creationId xmlns:a16="http://schemas.microsoft.com/office/drawing/2014/main" id="{6E1727DB-F686-07D3-B2BD-A756C4BC4684}"/>
              </a:ext>
            </a:extLst>
          </p:cNvPr>
          <p:cNvSpPr/>
          <p:nvPr userDrawn="1"/>
        </p:nvSpPr>
        <p:spPr>
          <a:xfrm>
            <a:off x="10285741" y="6178895"/>
            <a:ext cx="1906259" cy="679105"/>
          </a:xfrm>
          <a:custGeom>
            <a:avLst/>
            <a:gdLst/>
            <a:ahLst/>
            <a:cxnLst/>
            <a:rect l="l" t="t" r="r" b="b"/>
            <a:pathLst>
              <a:path w="2859389" h="1018657">
                <a:moveTo>
                  <a:pt x="0" y="0"/>
                </a:moveTo>
                <a:lnTo>
                  <a:pt x="2859389" y="0"/>
                </a:lnTo>
                <a:lnTo>
                  <a:pt x="2859389" y="1018658"/>
                </a:lnTo>
                <a:lnTo>
                  <a:pt x="0" y="10186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41746454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6B8EF-8ACF-25A5-1FBD-926991C7B5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68B1E2A-EE4A-98DF-E11D-B84D37DBFE4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B2DB57E-93DF-4C4E-98FE-96B8DE2C473C}" type="datetimeFigureOut">
              <a:rPr lang="en-US" smtClean="0"/>
              <a:t>3/21/2025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65555B-F892-9726-33E0-B7A1F88934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8DA9CF-E21D-74F1-63C0-EBAC13FF4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CFCB25A-F382-4125-A8FA-4025CF12B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9224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67D7EBC-ADA8-C1D7-7D8D-4652DF4C203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B2DB57E-93DF-4C4E-98FE-96B8DE2C473C}" type="datetimeFigureOut">
              <a:rPr lang="en-US" smtClean="0"/>
              <a:t>3/21/2025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EFB2858-B735-E2EA-F2EE-C2C1BE80E1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F31781-76B6-B196-3B78-A144E74FC3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CFCB25A-F382-4125-A8FA-4025CF12B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4798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603F15-E279-A553-3D14-BB21AD574A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A426DF-3570-CA58-4635-A51FA487D3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1F2026-EACD-759B-9949-8F45CBBBAB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407CA9-53C7-9268-9873-A59FF8A4DB9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B2DB57E-93DF-4C4E-98FE-96B8DE2C473C}" type="datetimeFigureOut">
              <a:rPr lang="en-US" smtClean="0"/>
              <a:t>3/21/2025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419A30-6E31-E32B-0254-F7FB2B8D10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281BD8-D04D-82A7-8227-F5A993D40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CFCB25A-F382-4125-A8FA-4025CF12B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3219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2E555E5-B090-E1F8-A511-5DCD0EB35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578A22-AF92-23D6-991D-68D1F449CF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97A6D2-AF2C-F494-6F1C-5381A9AA25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2DB57E-93DF-4C4E-98FE-96B8DE2C473C}" type="datetimeFigureOut">
              <a:rPr lang="en-US" smtClean="0"/>
              <a:t>3/21/2025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274725-373C-FD20-AE41-AAA513611A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53CD4E-873A-A14C-8BC9-0CE2134A3A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FCB25A-F382-4125-A8FA-4025CF12B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7310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64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2" r:id="rId14"/>
    <p:sldLayoutId id="2147483663" r:id="rId15"/>
    <p:sldLayoutId id="2147483661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audio" Target="../media/media1.webm"/><Relationship Id="rId7" Type="http://schemas.openxmlformats.org/officeDocument/2006/relationships/image" Target="../media/image3.png"/><Relationship Id="rId2" Type="http://schemas.microsoft.com/office/2007/relationships/media" Target="../media/media1.webm"/><Relationship Id="rId1" Type="http://schemas.openxmlformats.org/officeDocument/2006/relationships/tags" Target="../tags/tag1.xml"/><Relationship Id="rId6" Type="http://schemas.openxmlformats.org/officeDocument/2006/relationships/image" Target="../media/image2.pn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4" Type="http://schemas.microsoft.com/office/2007/relationships/hdphoto" Target="../media/hdphoto2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6.sv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3.xml"/><Relationship Id="rId6" Type="http://schemas.openxmlformats.org/officeDocument/2006/relationships/image" Target="../media/image5.png"/><Relationship Id="rId5" Type="http://schemas.microsoft.com/office/2007/relationships/hdphoto" Target="../media/hdphoto3.wdp"/><Relationship Id="rId4" Type="http://schemas.openxmlformats.org/officeDocument/2006/relationships/image" Target="../media/image4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4.xml"/><Relationship Id="rId5" Type="http://schemas.microsoft.com/office/2007/relationships/hdphoto" Target="../media/hdphoto3.wdp"/><Relationship Id="rId4" Type="http://schemas.openxmlformats.org/officeDocument/2006/relationships/image" Target="../media/image4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7" Type="http://schemas.microsoft.com/office/2007/relationships/hdphoto" Target="../media/hdphoto5.wdp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5.xml"/><Relationship Id="rId6" Type="http://schemas.openxmlformats.org/officeDocument/2006/relationships/image" Target="../media/image49.png"/><Relationship Id="rId5" Type="http://schemas.microsoft.com/office/2007/relationships/hdphoto" Target="../media/hdphoto4.wdp"/><Relationship Id="rId4" Type="http://schemas.openxmlformats.org/officeDocument/2006/relationships/image" Target="../media/image4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6.xml"/><Relationship Id="rId5" Type="http://schemas.microsoft.com/office/2007/relationships/hdphoto" Target="../media/hdphoto6.wdp"/><Relationship Id="rId4" Type="http://schemas.openxmlformats.org/officeDocument/2006/relationships/image" Target="../media/image5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7.xml"/><Relationship Id="rId4" Type="http://schemas.openxmlformats.org/officeDocument/2006/relationships/image" Target="../media/image51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7" Type="http://schemas.openxmlformats.org/officeDocument/2006/relationships/image" Target="../media/image6.sv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18" Type="http://schemas.openxmlformats.org/officeDocument/2006/relationships/image" Target="../media/image22.png"/><Relationship Id="rId3" Type="http://schemas.openxmlformats.org/officeDocument/2006/relationships/image" Target="../media/image70.png"/><Relationship Id="rId21" Type="http://schemas.openxmlformats.org/officeDocument/2006/relationships/image" Target="../media/image25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20.png"/><Relationship Id="rId20" Type="http://schemas.openxmlformats.org/officeDocument/2006/relationships/image" Target="../media/image2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0.png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19" Type="http://schemas.openxmlformats.org/officeDocument/2006/relationships/image" Target="../media/image23.png"/><Relationship Id="rId4" Type="http://schemas.openxmlformats.org/officeDocument/2006/relationships/image" Target="../media/image80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18" Type="http://schemas.openxmlformats.org/officeDocument/2006/relationships/image" Target="../media/image41.png"/><Relationship Id="rId3" Type="http://schemas.openxmlformats.org/officeDocument/2006/relationships/image" Target="../media/image26.png"/><Relationship Id="rId21" Type="http://schemas.openxmlformats.org/officeDocument/2006/relationships/image" Target="../media/image44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17" Type="http://schemas.openxmlformats.org/officeDocument/2006/relationships/image" Target="../media/image40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39.png"/><Relationship Id="rId20" Type="http://schemas.openxmlformats.org/officeDocument/2006/relationships/image" Target="../media/image4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5" Type="http://schemas.openxmlformats.org/officeDocument/2006/relationships/image" Target="../media/image38.png"/><Relationship Id="rId10" Type="http://schemas.openxmlformats.org/officeDocument/2006/relationships/image" Target="../media/image33.png"/><Relationship Id="rId19" Type="http://schemas.openxmlformats.org/officeDocument/2006/relationships/image" Target="../media/image42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Relationship Id="rId14" Type="http://schemas.openxmlformats.org/officeDocument/2006/relationships/image" Target="../media/image37.png"/><Relationship Id="rId22" Type="http://schemas.openxmlformats.org/officeDocument/2006/relationships/image" Target="../media/image4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10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72A6A0F7-2D9D-EA09-9C32-B0CB75D8E186}"/>
              </a:ext>
            </a:extLst>
          </p:cNvPr>
          <p:cNvSpPr txBox="1"/>
          <p:nvPr/>
        </p:nvSpPr>
        <p:spPr>
          <a:xfrm>
            <a:off x="1473960" y="221093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solidFill>
                <a:srgbClr val="66858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6F7EB2F-430F-2C16-9542-360895D9AA04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r="66810"/>
          <a:stretch/>
        </p:blipFill>
        <p:spPr>
          <a:xfrm>
            <a:off x="2215662" y="2047210"/>
            <a:ext cx="2575728" cy="276358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202FAA3-F7DD-1347-8D20-51A4AA0589B1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33190"/>
          <a:stretch/>
        </p:blipFill>
        <p:spPr>
          <a:xfrm>
            <a:off x="4791391" y="2047210"/>
            <a:ext cx="5184949" cy="2763580"/>
          </a:xfrm>
          <a:prstGeom prst="rect">
            <a:avLst/>
          </a:prstGeom>
        </p:spPr>
      </p:pic>
      <p:pic>
        <p:nvPicPr>
          <p:cNvPr id="4" name="Sound Logo 17 Friendly Logo Opener">
            <a:hlinkClick r:id="" action="ppaction://media"/>
            <a:extLst>
              <a:ext uri="{FF2B5EF4-FFF2-40B4-BE49-F238E27FC236}">
                <a16:creationId xmlns:a16="http://schemas.microsoft.com/office/drawing/2014/main" id="{6D30D881-786C-533C-318B-0C45AEE9CE27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8426" y="98426"/>
            <a:ext cx="487363" cy="4873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CA0029F-8892-17EF-76DE-DF7CAA5F647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1"/>
            <a:ext cx="1257300" cy="157162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341439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860"/>
    </mc:Choice>
    <mc:Fallback>
      <p:transition advTm="8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6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6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6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6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786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65F11-2056-5A89-6E2A-B72C01736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Masked language modeling (MLM)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B1359B-E7BB-851A-A0B6-8067A512A21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if the model can do a </a:t>
            </a:r>
            <a:r>
              <a:rPr lang="en-US" dirty="0">
                <a:solidFill>
                  <a:srgbClr val="00B050"/>
                </a:solidFill>
              </a:rPr>
              <a:t>cloze test </a:t>
            </a:r>
            <a:r>
              <a:rPr lang="en-US" dirty="0"/>
              <a:t>which is a linguistic test for evaluating language understanding by filling in blanks. then it has a general understanding of the language itself.</a:t>
            </a:r>
          </a:p>
          <a:p>
            <a:r>
              <a:rPr lang="en-US" dirty="0">
                <a:solidFill>
                  <a:srgbClr val="00B050"/>
                </a:solidFill>
              </a:rPr>
              <a:t>Cloze test </a:t>
            </a:r>
            <a:r>
              <a:rPr lang="en-US" dirty="0"/>
              <a:t>example:</a:t>
            </a:r>
          </a:p>
          <a:p>
            <a:endParaRPr lang="en-US" dirty="0"/>
          </a:p>
          <a:p>
            <a:endParaRPr lang="en-US" dirty="0"/>
          </a:p>
          <a:p>
            <a:pPr marL="0" indent="0" algn="ctr">
              <a:buNone/>
            </a:pPr>
            <a:r>
              <a:rPr lang="en-US" sz="1800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The cat slept on the [mask]. It likes sleeping all day.</a:t>
            </a:r>
          </a:p>
          <a:p>
            <a:pPr marL="0" indent="0" algn="ctr">
              <a:buNone/>
            </a:pPr>
            <a:endParaRPr lang="en-US" dirty="0">
              <a:latin typeface="Consolas" panose="020B0609020204030204" pitchFamily="49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dirty="0">
              <a:latin typeface="Consolas" panose="020B0609020204030204" pitchFamily="49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n-US" dirty="0"/>
              <a:t>For a masked language model, the same task is applied, and it is required to fill in the masked tokens. However, masked tokens are selected randomly from a sentence.</a:t>
            </a:r>
          </a:p>
          <a:p>
            <a:pPr marL="0" indent="0" algn="ctr"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8EC324-047E-107F-E728-2408CF3B477F}"/>
              </a:ext>
            </a:extLst>
          </p:cNvPr>
          <p:cNvSpPr txBox="1"/>
          <p:nvPr/>
        </p:nvSpPr>
        <p:spPr>
          <a:xfrm>
            <a:off x="4907902" y="3244334"/>
            <a:ext cx="74644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rug</a:t>
            </a:r>
          </a:p>
        </p:txBody>
      </p:sp>
    </p:spTree>
    <p:extLst>
      <p:ext uri="{BB962C8B-B14F-4D97-AF65-F5344CB8AC3E}">
        <p14:creationId xmlns:p14="http://schemas.microsoft.com/office/powerpoint/2010/main" val="2559464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BAA37-9556-BDBE-E5DA-FDC617924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Sentence Prediction (NSP)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DDD8B6-4C73-1511-8F72-ACBC31FED8F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24421" y="1052493"/>
            <a:ext cx="10231346" cy="5355727"/>
          </a:xfrm>
        </p:spPr>
        <p:txBody>
          <a:bodyPr/>
          <a:lstStyle/>
          <a:p>
            <a:r>
              <a:rPr lang="en-US" dirty="0"/>
              <a:t>NSP ensures that BERT </a:t>
            </a:r>
            <a:r>
              <a:rPr lang="en-US" dirty="0">
                <a:solidFill>
                  <a:srgbClr val="00B050"/>
                </a:solidFill>
              </a:rPr>
              <a:t>learns not only the relations of all tokens</a:t>
            </a:r>
            <a:r>
              <a:rPr lang="en-US" dirty="0"/>
              <a:t> to each other in predicting masked ones. but also helps it </a:t>
            </a:r>
            <a:r>
              <a:rPr lang="en-US" dirty="0">
                <a:solidFill>
                  <a:srgbClr val="00B050"/>
                </a:solidFill>
              </a:rPr>
              <a:t>understand the relation between two sentences</a:t>
            </a:r>
          </a:p>
          <a:p>
            <a:r>
              <a:rPr lang="en-US" dirty="0"/>
              <a:t>A pair of sentences is selected and given to BERT with a separation splitter token in between. It is also known from the dataset whether the second sentence comes after the first one or not.</a:t>
            </a:r>
          </a:p>
          <a:p>
            <a:r>
              <a:rPr lang="en-US" dirty="0"/>
              <a:t>The input contains the two sentences. two new tokens were added:</a:t>
            </a:r>
          </a:p>
          <a:p>
            <a:endParaRPr lang="en-US" dirty="0"/>
          </a:p>
          <a:p>
            <a:pPr lvl="1"/>
            <a:r>
              <a:rPr lang="en-US" sz="1600" dirty="0">
                <a:solidFill>
                  <a:srgbClr val="00B050"/>
                </a:solidFill>
              </a:rPr>
              <a:t>Binary classification token [CLS] </a:t>
            </a:r>
            <a:r>
              <a:rPr lang="en-US" sz="1600" dirty="0"/>
              <a:t>is added to the beginning of</a:t>
            </a:r>
          </a:p>
          <a:p>
            <a:pPr marL="457200" lvl="1" indent="0">
              <a:buNone/>
            </a:pPr>
            <a:r>
              <a:rPr lang="en-US" sz="1600" dirty="0"/>
              <a:t>the first sequence to predict if the second sequence follows the</a:t>
            </a:r>
          </a:p>
          <a:p>
            <a:pPr marL="457200" lvl="1" indent="0">
              <a:buNone/>
            </a:pPr>
            <a:r>
              <a:rPr lang="en-US" sz="1600" dirty="0"/>
              <a:t>first one. </a:t>
            </a:r>
          </a:p>
          <a:p>
            <a:pPr marL="457200" lvl="1" indent="0">
              <a:buNone/>
            </a:pPr>
            <a:endParaRPr lang="en-US" sz="1600" dirty="0"/>
          </a:p>
          <a:p>
            <a:pPr lvl="1"/>
            <a:r>
              <a:rPr lang="en-US" sz="1600" dirty="0">
                <a:solidFill>
                  <a:srgbClr val="00B050"/>
                </a:solidFill>
              </a:rPr>
              <a:t>Separation token </a:t>
            </a:r>
            <a:r>
              <a:rPr lang="en-US" sz="1600" dirty="0"/>
              <a:t>that indicates the end of a sequence.</a:t>
            </a:r>
          </a:p>
          <a:p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0A572F-34BC-0D2E-8CA5-0F4B3063D9F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84646" y="2575249"/>
            <a:ext cx="3807354" cy="3431346"/>
          </a:xfrm>
          <a:prstGeom prst="rect">
            <a:avLst/>
          </a:prstGeom>
          <a:noFill/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823953F-2C1C-6C5A-E837-656801FC3CFC}"/>
              </a:ext>
            </a:extLst>
          </p:cNvPr>
          <p:cNvSpPr/>
          <p:nvPr/>
        </p:nvSpPr>
        <p:spPr>
          <a:xfrm>
            <a:off x="8509519" y="5057192"/>
            <a:ext cx="447870" cy="326571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F0AE9FD-35CE-0567-82CC-CAD39CF4761A}"/>
              </a:ext>
            </a:extLst>
          </p:cNvPr>
          <p:cNvSpPr/>
          <p:nvPr/>
        </p:nvSpPr>
        <p:spPr>
          <a:xfrm>
            <a:off x="10254343" y="5057191"/>
            <a:ext cx="519616" cy="326571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926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52278-B3E4-CAE7-91A9-EBE99538F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Sentence Prediction (NSP)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3CF80E-B472-792B-F910-3AE825EDF89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For Example:</a:t>
            </a:r>
          </a:p>
          <a:p>
            <a:pPr marL="0" indent="0" algn="ctr">
              <a:buNone/>
            </a:pPr>
            <a:r>
              <a:rPr lang="en-US" dirty="0"/>
              <a:t>The cat slept on the rug. It likes sleeping all day.</a:t>
            </a:r>
          </a:p>
          <a:p>
            <a:pPr marL="0" indent="0" algn="ctr">
              <a:buNone/>
            </a:pPr>
            <a:endParaRPr lang="en-US" dirty="0"/>
          </a:p>
          <a:p>
            <a:r>
              <a:rPr lang="en-US" dirty="0"/>
              <a:t>This approach requires additional encoding information to distinguish sequence A from sequence B .</a:t>
            </a:r>
          </a:p>
          <a:p>
            <a:r>
              <a:rPr lang="en-US" dirty="0">
                <a:solidFill>
                  <a:srgbClr val="00B050"/>
                </a:solidFill>
              </a:rPr>
              <a:t>Add sentence embeddings to token embeddings with positional encoding.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A0245E-74AB-8EC9-4C76-76CE23FCA53D}"/>
              </a:ext>
            </a:extLst>
          </p:cNvPr>
          <p:cNvSpPr txBox="1"/>
          <p:nvPr/>
        </p:nvSpPr>
        <p:spPr>
          <a:xfrm>
            <a:off x="1336766" y="1732856"/>
            <a:ext cx="9246637" cy="34855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R="0" algn="ctr">
              <a:lnSpc>
                <a:spcPct val="90000"/>
              </a:lnSpc>
              <a:spcBef>
                <a:spcPts val="1000"/>
              </a:spcBef>
              <a:spcAft>
                <a:spcPts val="800"/>
              </a:spcAft>
            </a:pPr>
            <a:r>
              <a:rPr lang="en-US" dirty="0">
                <a:solidFill>
                  <a:srgbClr val="C00000"/>
                </a:solidFill>
                <a:latin typeface="Daytona" panose="020B0604030500040204" pitchFamily="34" charset="0"/>
              </a:rPr>
              <a:t>[CLS] </a:t>
            </a:r>
            <a:r>
              <a:rPr lang="en-US" dirty="0">
                <a:solidFill>
                  <a:srgbClr val="002060"/>
                </a:solidFill>
                <a:latin typeface="Daytona" panose="020B0604030500040204" pitchFamily="34" charset="0"/>
              </a:rPr>
              <a:t>the cat slept on the rug </a:t>
            </a:r>
            <a:r>
              <a:rPr lang="en-US" dirty="0">
                <a:solidFill>
                  <a:srgbClr val="C00000"/>
                </a:solidFill>
                <a:latin typeface="Daytona" panose="020B0604030500040204" pitchFamily="34" charset="0"/>
              </a:rPr>
              <a:t>[SEP] </a:t>
            </a:r>
            <a:r>
              <a:rPr lang="en-US" dirty="0">
                <a:solidFill>
                  <a:srgbClr val="002060"/>
                </a:solidFill>
                <a:latin typeface="Daytona" panose="020B0604030500040204" pitchFamily="34" charset="0"/>
              </a:rPr>
              <a:t>it likes sleep ##ing all day </a:t>
            </a:r>
            <a:r>
              <a:rPr lang="en-US" dirty="0">
                <a:solidFill>
                  <a:srgbClr val="C00000"/>
                </a:solidFill>
                <a:latin typeface="Daytona" panose="020B0604030500040204" pitchFamily="34" charset="0"/>
              </a:rPr>
              <a:t>[SEP]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B9AE422-6A43-E145-BE91-735325D373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1272" y="4006812"/>
            <a:ext cx="7689455" cy="260859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749A5FA-147B-6722-EB81-3A18664C5AC0}"/>
              </a:ext>
            </a:extLst>
          </p:cNvPr>
          <p:cNvSpPr/>
          <p:nvPr/>
        </p:nvSpPr>
        <p:spPr>
          <a:xfrm>
            <a:off x="2251272" y="5215812"/>
            <a:ext cx="7689455" cy="578498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83936E43-CCE1-B48E-D9B3-6979AF434B58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50431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52278-B3E4-CAE7-91A9-EBE99538F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Sentence Prediction (NSP)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3CF80E-B472-792B-F910-3AE825EDF89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23888" y="1332411"/>
            <a:ext cx="5533383" cy="5355727"/>
          </a:xfrm>
        </p:spPr>
        <p:txBody>
          <a:bodyPr>
            <a:normAutofit/>
          </a:bodyPr>
          <a:lstStyle/>
          <a:p>
            <a:r>
              <a:rPr lang="en-US" sz="1600" dirty="0"/>
              <a:t>Determine how likely the second sentence follows the first: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pass the input embeddings of the whole input sequence through the encoder model.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 apply a simple classification layer to the output of the [CLS] token and gets a vector of shape 2×1.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 compute the probability of likelihood that sentence B belongs after sentence A using SoftMax.</a:t>
            </a:r>
          </a:p>
          <a:p>
            <a:r>
              <a:rPr lang="en-US" sz="1600" dirty="0"/>
              <a:t>When training the BERT model, MLM and NSP are trained together, with the goal of minimizing the combined loss function of the two methods. </a:t>
            </a:r>
          </a:p>
          <a:p>
            <a:r>
              <a:rPr lang="en-US" sz="1600" dirty="0"/>
              <a:t>BERT uses bidirectional attention in all its multi-head attention sub-layers, opening vast horizons of learning and understanding relationships between tokens.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B9AE422-6A43-E145-BE91-735325D373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1314" y="4775384"/>
            <a:ext cx="5875691" cy="1993286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CA278E6-F819-E53B-BA36-10985AB14477}"/>
              </a:ext>
            </a:extLst>
          </p:cNvPr>
          <p:cNvSpPr/>
          <p:nvPr/>
        </p:nvSpPr>
        <p:spPr>
          <a:xfrm>
            <a:off x="6872618" y="3229009"/>
            <a:ext cx="5164387" cy="1129004"/>
          </a:xfrm>
          <a:prstGeom prst="roundRect">
            <a:avLst/>
          </a:prstGeom>
          <a:solidFill>
            <a:srgbClr val="FDE0D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BERT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4E4B595-8026-4FF0-D679-A7785F7845D2}"/>
              </a:ext>
            </a:extLst>
          </p:cNvPr>
          <p:cNvCxnSpPr>
            <a:cxnSpLocks/>
          </p:cNvCxnSpPr>
          <p:nvPr/>
        </p:nvCxnSpPr>
        <p:spPr>
          <a:xfrm flipV="1">
            <a:off x="7113808" y="4358013"/>
            <a:ext cx="0" cy="417371"/>
          </a:xfrm>
          <a:prstGeom prst="straightConnector1">
            <a:avLst/>
          </a:prstGeom>
          <a:ln>
            <a:solidFill>
              <a:srgbClr val="FF858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8EB2C5F-66C9-DF29-AD12-3BF0BA70C93C}"/>
              </a:ext>
            </a:extLst>
          </p:cNvPr>
          <p:cNvCxnSpPr>
            <a:cxnSpLocks/>
          </p:cNvCxnSpPr>
          <p:nvPr/>
        </p:nvCxnSpPr>
        <p:spPr>
          <a:xfrm flipV="1">
            <a:off x="7471482" y="4358012"/>
            <a:ext cx="0" cy="417371"/>
          </a:xfrm>
          <a:prstGeom prst="straightConnector1">
            <a:avLst/>
          </a:prstGeom>
          <a:ln>
            <a:solidFill>
              <a:srgbClr val="FF858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90EA092-76B2-1AA7-4BC7-D9273EBEBCCE}"/>
              </a:ext>
            </a:extLst>
          </p:cNvPr>
          <p:cNvCxnSpPr>
            <a:cxnSpLocks/>
          </p:cNvCxnSpPr>
          <p:nvPr/>
        </p:nvCxnSpPr>
        <p:spPr>
          <a:xfrm flipV="1">
            <a:off x="7829156" y="4358012"/>
            <a:ext cx="0" cy="417371"/>
          </a:xfrm>
          <a:prstGeom prst="straightConnector1">
            <a:avLst/>
          </a:prstGeom>
          <a:ln>
            <a:solidFill>
              <a:srgbClr val="FF858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3365C90-3154-B506-942B-A32BA5A8C8F7}"/>
              </a:ext>
            </a:extLst>
          </p:cNvPr>
          <p:cNvCxnSpPr>
            <a:cxnSpLocks/>
          </p:cNvCxnSpPr>
          <p:nvPr/>
        </p:nvCxnSpPr>
        <p:spPr>
          <a:xfrm flipV="1">
            <a:off x="8270804" y="4358012"/>
            <a:ext cx="0" cy="417371"/>
          </a:xfrm>
          <a:prstGeom prst="straightConnector1">
            <a:avLst/>
          </a:prstGeom>
          <a:ln>
            <a:solidFill>
              <a:srgbClr val="FF858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9899500-6DEC-4DC5-645B-F4D3F3BD02D8}"/>
              </a:ext>
            </a:extLst>
          </p:cNvPr>
          <p:cNvCxnSpPr>
            <a:cxnSpLocks/>
          </p:cNvCxnSpPr>
          <p:nvPr/>
        </p:nvCxnSpPr>
        <p:spPr>
          <a:xfrm flipV="1">
            <a:off x="8603597" y="4358012"/>
            <a:ext cx="0" cy="417371"/>
          </a:xfrm>
          <a:prstGeom prst="straightConnector1">
            <a:avLst/>
          </a:prstGeom>
          <a:ln>
            <a:solidFill>
              <a:srgbClr val="FF858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07100D5-F0F2-57FE-9948-E67450EEB8FF}"/>
              </a:ext>
            </a:extLst>
          </p:cNvPr>
          <p:cNvCxnSpPr>
            <a:cxnSpLocks/>
          </p:cNvCxnSpPr>
          <p:nvPr/>
        </p:nvCxnSpPr>
        <p:spPr>
          <a:xfrm flipV="1">
            <a:off x="8951940" y="4358011"/>
            <a:ext cx="0" cy="417371"/>
          </a:xfrm>
          <a:prstGeom prst="straightConnector1">
            <a:avLst/>
          </a:prstGeom>
          <a:ln>
            <a:solidFill>
              <a:srgbClr val="FF858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32C70A7-6746-CF4F-432E-47C04BF729A4}"/>
              </a:ext>
            </a:extLst>
          </p:cNvPr>
          <p:cNvCxnSpPr>
            <a:cxnSpLocks/>
          </p:cNvCxnSpPr>
          <p:nvPr/>
        </p:nvCxnSpPr>
        <p:spPr>
          <a:xfrm flipV="1">
            <a:off x="9281622" y="4358010"/>
            <a:ext cx="0" cy="417371"/>
          </a:xfrm>
          <a:prstGeom prst="straightConnector1">
            <a:avLst/>
          </a:prstGeom>
          <a:ln>
            <a:solidFill>
              <a:srgbClr val="FF858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EAFA70E-DB46-CDCD-097E-2FA2EA4DC20D}"/>
              </a:ext>
            </a:extLst>
          </p:cNvPr>
          <p:cNvCxnSpPr>
            <a:cxnSpLocks/>
          </p:cNvCxnSpPr>
          <p:nvPr/>
        </p:nvCxnSpPr>
        <p:spPr>
          <a:xfrm flipV="1">
            <a:off x="9723271" y="4358009"/>
            <a:ext cx="0" cy="417371"/>
          </a:xfrm>
          <a:prstGeom prst="straightConnector1">
            <a:avLst/>
          </a:prstGeom>
          <a:ln>
            <a:solidFill>
              <a:srgbClr val="FF858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94869CE-4423-BC80-3493-489BD0973620}"/>
              </a:ext>
            </a:extLst>
          </p:cNvPr>
          <p:cNvCxnSpPr>
            <a:cxnSpLocks/>
          </p:cNvCxnSpPr>
          <p:nvPr/>
        </p:nvCxnSpPr>
        <p:spPr>
          <a:xfrm flipV="1">
            <a:off x="11685810" y="4365144"/>
            <a:ext cx="0" cy="417371"/>
          </a:xfrm>
          <a:prstGeom prst="straightConnector1">
            <a:avLst/>
          </a:prstGeom>
          <a:ln>
            <a:solidFill>
              <a:srgbClr val="FF858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EA64DDD5-2964-15F4-C7E3-D40F6910E9DC}"/>
              </a:ext>
            </a:extLst>
          </p:cNvPr>
          <p:cNvSpPr txBox="1"/>
          <p:nvPr/>
        </p:nvSpPr>
        <p:spPr>
          <a:xfrm>
            <a:off x="10174509" y="3612836"/>
            <a:ext cx="121058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/>
              <a:t>…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B94C3B0-B368-F991-1E7A-76492E9D159A}"/>
              </a:ext>
            </a:extLst>
          </p:cNvPr>
          <p:cNvSpPr txBox="1"/>
          <p:nvPr/>
        </p:nvSpPr>
        <p:spPr>
          <a:xfrm>
            <a:off x="11190370" y="4423438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512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7DB9990-6618-CD5A-4C6C-C8A5B13B5293}"/>
              </a:ext>
            </a:extLst>
          </p:cNvPr>
          <p:cNvCxnSpPr>
            <a:cxnSpLocks/>
          </p:cNvCxnSpPr>
          <p:nvPr/>
        </p:nvCxnSpPr>
        <p:spPr>
          <a:xfrm flipV="1">
            <a:off x="7113808" y="2481943"/>
            <a:ext cx="0" cy="727805"/>
          </a:xfrm>
          <a:prstGeom prst="straightConnector1">
            <a:avLst/>
          </a:prstGeom>
          <a:ln>
            <a:solidFill>
              <a:srgbClr val="FF858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B433E54-4586-AC70-989B-3F9E978804A8}"/>
              </a:ext>
            </a:extLst>
          </p:cNvPr>
          <p:cNvCxnSpPr>
            <a:cxnSpLocks/>
          </p:cNvCxnSpPr>
          <p:nvPr/>
        </p:nvCxnSpPr>
        <p:spPr>
          <a:xfrm flipV="1">
            <a:off x="7471482" y="2792376"/>
            <a:ext cx="0" cy="417371"/>
          </a:xfrm>
          <a:prstGeom prst="straightConnector1">
            <a:avLst/>
          </a:prstGeom>
          <a:ln>
            <a:solidFill>
              <a:srgbClr val="FF858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C66C986-639D-7115-19D2-79A7A47252D3}"/>
              </a:ext>
            </a:extLst>
          </p:cNvPr>
          <p:cNvCxnSpPr>
            <a:cxnSpLocks/>
          </p:cNvCxnSpPr>
          <p:nvPr/>
        </p:nvCxnSpPr>
        <p:spPr>
          <a:xfrm flipV="1">
            <a:off x="7829156" y="2792376"/>
            <a:ext cx="0" cy="417371"/>
          </a:xfrm>
          <a:prstGeom prst="straightConnector1">
            <a:avLst/>
          </a:prstGeom>
          <a:ln>
            <a:solidFill>
              <a:srgbClr val="FF858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6A072D9-85A1-3FB0-A9D9-917EFF0F526E}"/>
              </a:ext>
            </a:extLst>
          </p:cNvPr>
          <p:cNvCxnSpPr>
            <a:cxnSpLocks/>
          </p:cNvCxnSpPr>
          <p:nvPr/>
        </p:nvCxnSpPr>
        <p:spPr>
          <a:xfrm flipV="1">
            <a:off x="8270804" y="2792376"/>
            <a:ext cx="0" cy="417371"/>
          </a:xfrm>
          <a:prstGeom prst="straightConnector1">
            <a:avLst/>
          </a:prstGeom>
          <a:ln>
            <a:solidFill>
              <a:srgbClr val="FF858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9B03C18-D768-0774-1066-0FDDBDC68C02}"/>
              </a:ext>
            </a:extLst>
          </p:cNvPr>
          <p:cNvCxnSpPr>
            <a:cxnSpLocks/>
          </p:cNvCxnSpPr>
          <p:nvPr/>
        </p:nvCxnSpPr>
        <p:spPr>
          <a:xfrm flipV="1">
            <a:off x="8603597" y="2792376"/>
            <a:ext cx="0" cy="417371"/>
          </a:xfrm>
          <a:prstGeom prst="straightConnector1">
            <a:avLst/>
          </a:prstGeom>
          <a:ln>
            <a:solidFill>
              <a:srgbClr val="FF858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888AFF1-66C6-DA64-55A4-288A9B4555E7}"/>
              </a:ext>
            </a:extLst>
          </p:cNvPr>
          <p:cNvCxnSpPr>
            <a:cxnSpLocks/>
          </p:cNvCxnSpPr>
          <p:nvPr/>
        </p:nvCxnSpPr>
        <p:spPr>
          <a:xfrm flipV="1">
            <a:off x="8951940" y="2792375"/>
            <a:ext cx="0" cy="417371"/>
          </a:xfrm>
          <a:prstGeom prst="straightConnector1">
            <a:avLst/>
          </a:prstGeom>
          <a:ln>
            <a:solidFill>
              <a:srgbClr val="FF858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ABE6D16-2B2F-1AF0-E9AF-860B80F38308}"/>
              </a:ext>
            </a:extLst>
          </p:cNvPr>
          <p:cNvCxnSpPr>
            <a:cxnSpLocks/>
          </p:cNvCxnSpPr>
          <p:nvPr/>
        </p:nvCxnSpPr>
        <p:spPr>
          <a:xfrm flipV="1">
            <a:off x="9281622" y="2792374"/>
            <a:ext cx="0" cy="417371"/>
          </a:xfrm>
          <a:prstGeom prst="straightConnector1">
            <a:avLst/>
          </a:prstGeom>
          <a:ln>
            <a:solidFill>
              <a:srgbClr val="FF858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646D617-528D-6CEF-D3E6-FF9FE7F648BA}"/>
              </a:ext>
            </a:extLst>
          </p:cNvPr>
          <p:cNvCxnSpPr>
            <a:cxnSpLocks/>
          </p:cNvCxnSpPr>
          <p:nvPr/>
        </p:nvCxnSpPr>
        <p:spPr>
          <a:xfrm flipV="1">
            <a:off x="9723271" y="2792373"/>
            <a:ext cx="0" cy="417371"/>
          </a:xfrm>
          <a:prstGeom prst="straightConnector1">
            <a:avLst/>
          </a:prstGeom>
          <a:ln>
            <a:solidFill>
              <a:srgbClr val="FF858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6966F87-2A5A-DE46-55D4-2D3A2443E92E}"/>
              </a:ext>
            </a:extLst>
          </p:cNvPr>
          <p:cNvCxnSpPr>
            <a:cxnSpLocks/>
          </p:cNvCxnSpPr>
          <p:nvPr/>
        </p:nvCxnSpPr>
        <p:spPr>
          <a:xfrm flipV="1">
            <a:off x="11685810" y="2799508"/>
            <a:ext cx="0" cy="417371"/>
          </a:xfrm>
          <a:prstGeom prst="straightConnector1">
            <a:avLst/>
          </a:prstGeom>
          <a:ln>
            <a:solidFill>
              <a:srgbClr val="FF858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087219E6-D2E9-7CDF-33B6-BB5720442980}"/>
              </a:ext>
            </a:extLst>
          </p:cNvPr>
          <p:cNvSpPr txBox="1"/>
          <p:nvPr/>
        </p:nvSpPr>
        <p:spPr>
          <a:xfrm>
            <a:off x="11190370" y="2857802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512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8E63D79-F553-40AB-D6DA-ADC673B191BF}"/>
              </a:ext>
            </a:extLst>
          </p:cNvPr>
          <p:cNvSpPr txBox="1"/>
          <p:nvPr/>
        </p:nvSpPr>
        <p:spPr>
          <a:xfrm>
            <a:off x="10067586" y="2080711"/>
            <a:ext cx="121058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/>
              <a:t>…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9EA20E1-BE9F-D751-E57B-533C7F57FF1C}"/>
              </a:ext>
            </a:extLst>
          </p:cNvPr>
          <p:cNvSpPr/>
          <p:nvPr/>
        </p:nvSpPr>
        <p:spPr>
          <a:xfrm>
            <a:off x="6536716" y="2164702"/>
            <a:ext cx="1129001" cy="317240"/>
          </a:xfrm>
          <a:prstGeom prst="rect">
            <a:avLst/>
          </a:prstGeom>
          <a:solidFill>
            <a:srgbClr val="A1B8E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FNN + SoftMax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7BFD2EE7-5485-C819-73B9-ECB6FC55C88B}"/>
              </a:ext>
            </a:extLst>
          </p:cNvPr>
          <p:cNvCxnSpPr>
            <a:cxnSpLocks/>
          </p:cNvCxnSpPr>
          <p:nvPr/>
        </p:nvCxnSpPr>
        <p:spPr>
          <a:xfrm flipV="1">
            <a:off x="7123910" y="1747331"/>
            <a:ext cx="0" cy="417371"/>
          </a:xfrm>
          <a:prstGeom prst="straightConnector1">
            <a:avLst/>
          </a:prstGeom>
          <a:ln>
            <a:solidFill>
              <a:srgbClr val="FF858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76436C30-21B6-9310-1CC4-2FE1533D8D51}"/>
              </a:ext>
            </a:extLst>
          </p:cNvPr>
          <p:cNvSpPr/>
          <p:nvPr/>
        </p:nvSpPr>
        <p:spPr>
          <a:xfrm>
            <a:off x="6918637" y="1307225"/>
            <a:ext cx="410546" cy="414920"/>
          </a:xfrm>
          <a:prstGeom prst="rect">
            <a:avLst/>
          </a:prstGeom>
          <a:solidFill>
            <a:srgbClr val="FF858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tx1"/>
                </a:solidFill>
              </a:rPr>
              <a:t>99%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5145C0D-733C-3603-5C15-58E2B8A26557}"/>
              </a:ext>
            </a:extLst>
          </p:cNvPr>
          <p:cNvSpPr/>
          <p:nvPr/>
        </p:nvSpPr>
        <p:spPr>
          <a:xfrm>
            <a:off x="6918636" y="882673"/>
            <a:ext cx="410547" cy="41492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1%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2A43FAB-DB34-695C-30BF-F42833D21ABA}"/>
              </a:ext>
            </a:extLst>
          </p:cNvPr>
          <p:cNvSpPr txBox="1"/>
          <p:nvPr/>
        </p:nvSpPr>
        <p:spPr>
          <a:xfrm>
            <a:off x="7329183" y="885247"/>
            <a:ext cx="1532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 not follow A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9D25942-26BC-F038-6AD4-5B9C0EB3DDB1}"/>
              </a:ext>
            </a:extLst>
          </p:cNvPr>
          <p:cNvSpPr txBox="1"/>
          <p:nvPr/>
        </p:nvSpPr>
        <p:spPr>
          <a:xfrm>
            <a:off x="7329182" y="1323149"/>
            <a:ext cx="1149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 follow A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731576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0632"/>
    </mc:Choice>
    <mc:Fallback>
      <p:transition spd="slow" advTm="806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2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9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21" grpId="0"/>
      <p:bldP spid="22" grpId="0"/>
      <p:bldP spid="32" grpId="0"/>
      <p:bldP spid="33" grpId="0"/>
      <p:bldP spid="35" grpId="0" animBg="1"/>
      <p:bldP spid="37" grpId="0" animBg="1"/>
      <p:bldP spid="38" grpId="0" animBg="1"/>
      <p:bldP spid="39" grpId="0"/>
      <p:bldP spid="4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CAD8F-32EE-4522-41DE-88E63E4BA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Fine tune Bert for downstream tasks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BBB1C5-BF86-4298-9EA8-A131595D26D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23888" y="1332411"/>
            <a:ext cx="7922953" cy="5355727"/>
          </a:xfrm>
        </p:spPr>
        <p:txBody>
          <a:bodyPr/>
          <a:lstStyle/>
          <a:p>
            <a:r>
              <a:rPr lang="en-US" b="1" dirty="0">
                <a:solidFill>
                  <a:srgbClr val="00B050"/>
                </a:solidFill>
              </a:rPr>
              <a:t>Classification tasks</a:t>
            </a:r>
            <a:r>
              <a:rPr lang="en-US" dirty="0"/>
              <a:t> like sentiment analysis.</a:t>
            </a:r>
          </a:p>
          <a:p>
            <a:r>
              <a:rPr lang="en-US" dirty="0"/>
              <a:t>Adds a classification layer on top of the model output for the [CLS] token, similar to how it does Next Sentence prediction.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b="1" dirty="0">
                <a:solidFill>
                  <a:srgbClr val="00B050"/>
                </a:solidFill>
              </a:rPr>
              <a:t>Question Answering tasks</a:t>
            </a:r>
            <a:r>
              <a:rPr lang="en-US" dirty="0"/>
              <a:t>  gets a question and a text sequence or paragraph and has to mark the answer in the sequence. </a:t>
            </a:r>
          </a:p>
          <a:p>
            <a:r>
              <a:rPr lang="en-US" dirty="0"/>
              <a:t>learns two extra vectors that show where the answer starts and ends.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D10D9E-13CC-D714-0834-7E00D5629A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400000"/>
                    </a14:imgEffect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7154" y="727417"/>
            <a:ext cx="3415428" cy="270158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A43541D-7D11-283E-D7D0-FE67AFAA49E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400000"/>
                    </a14:imgEffect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7154" y="3573624"/>
            <a:ext cx="3415428" cy="248904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416393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2611"/>
    </mc:Choice>
    <mc:Fallback>
      <p:transition spd="slow" advTm="526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CAD8F-32EE-4522-41DE-88E63E4BA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Fine tune Bert for downstream tasks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BBB1C5-BF86-4298-9EA8-A131595D26D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23888" y="1332411"/>
            <a:ext cx="10367573" cy="5355727"/>
          </a:xfrm>
        </p:spPr>
        <p:txBody>
          <a:bodyPr/>
          <a:lstStyle/>
          <a:p>
            <a:r>
              <a:rPr lang="en-US" b="1" dirty="0">
                <a:solidFill>
                  <a:srgbClr val="00B050"/>
                </a:solidFill>
              </a:rPr>
              <a:t>Named Entity Recognition</a:t>
            </a:r>
            <a:r>
              <a:rPr lang="en-US" dirty="0"/>
              <a:t> gets a text sequence and has to mark the different kinds of entities in the text like Person, Organization, Date, etc.</a:t>
            </a:r>
          </a:p>
          <a:p>
            <a:r>
              <a:rPr lang="en-US" dirty="0"/>
              <a:t> feeds the output vector of each token into a classification layer that guesses the Named Entity label. 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927AE0B-2C8A-98DC-FCE8-6DD3D8D431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2443" y="2916093"/>
            <a:ext cx="4954019" cy="391923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290596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197"/>
    </mc:Choice>
    <mc:Fallback>
      <p:transition spd="slow" advTm="291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493;p19">
            <a:extLst>
              <a:ext uri="{FF2B5EF4-FFF2-40B4-BE49-F238E27FC236}">
                <a16:creationId xmlns:a16="http://schemas.microsoft.com/office/drawing/2014/main" id="{856F2342-DC0B-A059-DAF8-DC73ADD5FF6B}"/>
              </a:ext>
            </a:extLst>
          </p:cNvPr>
          <p:cNvGrpSpPr/>
          <p:nvPr/>
        </p:nvGrpSpPr>
        <p:grpSpPr>
          <a:xfrm>
            <a:off x="2083902" y="1938337"/>
            <a:ext cx="1371604" cy="3617430"/>
            <a:chOff x="3886200" y="1114550"/>
            <a:chExt cx="1371604" cy="3617430"/>
          </a:xfrm>
        </p:grpSpPr>
        <p:grpSp>
          <p:nvGrpSpPr>
            <p:cNvPr id="3" name="Google Shape;494;p19">
              <a:extLst>
                <a:ext uri="{FF2B5EF4-FFF2-40B4-BE49-F238E27FC236}">
                  <a16:creationId xmlns:a16="http://schemas.microsoft.com/office/drawing/2014/main" id="{69CDDF6F-4E7B-8E1C-00F0-787156130E05}"/>
                </a:ext>
              </a:extLst>
            </p:cNvPr>
            <p:cNvGrpSpPr/>
            <p:nvPr/>
          </p:nvGrpSpPr>
          <p:grpSpPr>
            <a:xfrm>
              <a:off x="3886200" y="1114550"/>
              <a:ext cx="1371604" cy="3617430"/>
              <a:chOff x="1657350" y="1114550"/>
              <a:chExt cx="1371604" cy="3617430"/>
            </a:xfrm>
          </p:grpSpPr>
          <p:sp>
            <p:nvSpPr>
              <p:cNvPr id="6" name="Google Shape;495;p19">
                <a:extLst>
                  <a:ext uri="{FF2B5EF4-FFF2-40B4-BE49-F238E27FC236}">
                    <a16:creationId xmlns:a16="http://schemas.microsoft.com/office/drawing/2014/main" id="{F6E179E5-7430-0CB1-7568-CACE299730DE}"/>
                  </a:ext>
                </a:extLst>
              </p:cNvPr>
              <p:cNvSpPr/>
              <p:nvPr/>
            </p:nvSpPr>
            <p:spPr>
              <a:xfrm>
                <a:off x="1914024" y="3062466"/>
                <a:ext cx="208914" cy="934473"/>
              </a:xfrm>
              <a:custGeom>
                <a:avLst/>
                <a:gdLst/>
                <a:ahLst/>
                <a:cxnLst/>
                <a:rect l="l" t="t" r="r" b="b"/>
                <a:pathLst>
                  <a:path w="6277" h="28077" extrusionOk="0">
                    <a:moveTo>
                      <a:pt x="2747" y="1"/>
                    </a:moveTo>
                    <a:lnTo>
                      <a:pt x="2648" y="214"/>
                    </a:lnTo>
                    <a:lnTo>
                      <a:pt x="2420" y="741"/>
                    </a:lnTo>
                    <a:lnTo>
                      <a:pt x="2263" y="1125"/>
                    </a:lnTo>
                    <a:lnTo>
                      <a:pt x="2078" y="1580"/>
                    </a:lnTo>
                    <a:lnTo>
                      <a:pt x="1893" y="2107"/>
                    </a:lnTo>
                    <a:lnTo>
                      <a:pt x="1680" y="2704"/>
                    </a:lnTo>
                    <a:lnTo>
                      <a:pt x="1481" y="3359"/>
                    </a:lnTo>
                    <a:lnTo>
                      <a:pt x="1267" y="4070"/>
                    </a:lnTo>
                    <a:lnTo>
                      <a:pt x="1054" y="4839"/>
                    </a:lnTo>
                    <a:lnTo>
                      <a:pt x="840" y="5664"/>
                    </a:lnTo>
                    <a:lnTo>
                      <a:pt x="655" y="6532"/>
                    </a:lnTo>
                    <a:lnTo>
                      <a:pt x="485" y="7457"/>
                    </a:lnTo>
                    <a:lnTo>
                      <a:pt x="328" y="8411"/>
                    </a:lnTo>
                    <a:lnTo>
                      <a:pt x="200" y="9421"/>
                    </a:lnTo>
                    <a:lnTo>
                      <a:pt x="143" y="9933"/>
                    </a:lnTo>
                    <a:lnTo>
                      <a:pt x="100" y="10460"/>
                    </a:lnTo>
                    <a:lnTo>
                      <a:pt x="58" y="10986"/>
                    </a:lnTo>
                    <a:lnTo>
                      <a:pt x="29" y="11527"/>
                    </a:lnTo>
                    <a:lnTo>
                      <a:pt x="15" y="12068"/>
                    </a:lnTo>
                    <a:lnTo>
                      <a:pt x="1" y="12623"/>
                    </a:lnTo>
                    <a:lnTo>
                      <a:pt x="1" y="13178"/>
                    </a:lnTo>
                    <a:lnTo>
                      <a:pt x="29" y="13747"/>
                    </a:lnTo>
                    <a:lnTo>
                      <a:pt x="44" y="14316"/>
                    </a:lnTo>
                    <a:lnTo>
                      <a:pt x="86" y="14899"/>
                    </a:lnTo>
                    <a:lnTo>
                      <a:pt x="143" y="15483"/>
                    </a:lnTo>
                    <a:lnTo>
                      <a:pt x="214" y="16066"/>
                    </a:lnTo>
                    <a:lnTo>
                      <a:pt x="285" y="16650"/>
                    </a:lnTo>
                    <a:lnTo>
                      <a:pt x="385" y="17247"/>
                    </a:lnTo>
                    <a:lnTo>
                      <a:pt x="499" y="17845"/>
                    </a:lnTo>
                    <a:lnTo>
                      <a:pt x="627" y="18443"/>
                    </a:lnTo>
                    <a:lnTo>
                      <a:pt x="769" y="19040"/>
                    </a:lnTo>
                    <a:lnTo>
                      <a:pt x="940" y="19652"/>
                    </a:lnTo>
                    <a:lnTo>
                      <a:pt x="1111" y="20250"/>
                    </a:lnTo>
                    <a:lnTo>
                      <a:pt x="1310" y="20862"/>
                    </a:lnTo>
                    <a:lnTo>
                      <a:pt x="1538" y="21474"/>
                    </a:lnTo>
                    <a:lnTo>
                      <a:pt x="1765" y="22071"/>
                    </a:lnTo>
                    <a:lnTo>
                      <a:pt x="2022" y="22683"/>
                    </a:lnTo>
                    <a:lnTo>
                      <a:pt x="2306" y="23295"/>
                    </a:lnTo>
                    <a:lnTo>
                      <a:pt x="2605" y="23893"/>
                    </a:lnTo>
                    <a:lnTo>
                      <a:pt x="2932" y="24505"/>
                    </a:lnTo>
                    <a:lnTo>
                      <a:pt x="3274" y="25102"/>
                    </a:lnTo>
                    <a:lnTo>
                      <a:pt x="3630" y="25700"/>
                    </a:lnTo>
                    <a:lnTo>
                      <a:pt x="4028" y="26298"/>
                    </a:lnTo>
                    <a:lnTo>
                      <a:pt x="4441" y="26895"/>
                    </a:lnTo>
                    <a:lnTo>
                      <a:pt x="4882" y="27493"/>
                    </a:lnTo>
                    <a:lnTo>
                      <a:pt x="5351" y="28076"/>
                    </a:lnTo>
                    <a:lnTo>
                      <a:pt x="6276" y="27322"/>
                    </a:lnTo>
                    <a:lnTo>
                      <a:pt x="5821" y="26767"/>
                    </a:lnTo>
                    <a:lnTo>
                      <a:pt x="5408" y="26198"/>
                    </a:lnTo>
                    <a:lnTo>
                      <a:pt x="5010" y="25629"/>
                    </a:lnTo>
                    <a:lnTo>
                      <a:pt x="4640" y="25060"/>
                    </a:lnTo>
                    <a:lnTo>
                      <a:pt x="4298" y="24490"/>
                    </a:lnTo>
                    <a:lnTo>
                      <a:pt x="3971" y="23921"/>
                    </a:lnTo>
                    <a:lnTo>
                      <a:pt x="3658" y="23338"/>
                    </a:lnTo>
                    <a:lnTo>
                      <a:pt x="3373" y="22769"/>
                    </a:lnTo>
                    <a:lnTo>
                      <a:pt x="3117" y="22185"/>
                    </a:lnTo>
                    <a:lnTo>
                      <a:pt x="2861" y="21602"/>
                    </a:lnTo>
                    <a:lnTo>
                      <a:pt x="2648" y="21033"/>
                    </a:lnTo>
                    <a:lnTo>
                      <a:pt x="2434" y="20449"/>
                    </a:lnTo>
                    <a:lnTo>
                      <a:pt x="2249" y="19866"/>
                    </a:lnTo>
                    <a:lnTo>
                      <a:pt x="2078" y="19297"/>
                    </a:lnTo>
                    <a:lnTo>
                      <a:pt x="1922" y="18713"/>
                    </a:lnTo>
                    <a:lnTo>
                      <a:pt x="1780" y="18144"/>
                    </a:lnTo>
                    <a:lnTo>
                      <a:pt x="1666" y="17575"/>
                    </a:lnTo>
                    <a:lnTo>
                      <a:pt x="1552" y="17005"/>
                    </a:lnTo>
                    <a:lnTo>
                      <a:pt x="1467" y="16436"/>
                    </a:lnTo>
                    <a:lnTo>
                      <a:pt x="1381" y="15867"/>
                    </a:lnTo>
                    <a:lnTo>
                      <a:pt x="1324" y="15312"/>
                    </a:lnTo>
                    <a:lnTo>
                      <a:pt x="1267" y="14757"/>
                    </a:lnTo>
                    <a:lnTo>
                      <a:pt x="1239" y="14216"/>
                    </a:lnTo>
                    <a:lnTo>
                      <a:pt x="1210" y="13661"/>
                    </a:lnTo>
                    <a:lnTo>
                      <a:pt x="1196" y="13121"/>
                    </a:lnTo>
                    <a:lnTo>
                      <a:pt x="1196" y="12594"/>
                    </a:lnTo>
                    <a:lnTo>
                      <a:pt x="1196" y="12068"/>
                    </a:lnTo>
                    <a:lnTo>
                      <a:pt x="1225" y="11541"/>
                    </a:lnTo>
                    <a:lnTo>
                      <a:pt x="1239" y="11029"/>
                    </a:lnTo>
                    <a:lnTo>
                      <a:pt x="1282" y="10517"/>
                    </a:lnTo>
                    <a:lnTo>
                      <a:pt x="1324" y="10019"/>
                    </a:lnTo>
                    <a:lnTo>
                      <a:pt x="1381" y="9535"/>
                    </a:lnTo>
                    <a:lnTo>
                      <a:pt x="1495" y="8581"/>
                    </a:lnTo>
                    <a:lnTo>
                      <a:pt x="1652" y="7656"/>
                    </a:lnTo>
                    <a:lnTo>
                      <a:pt x="1822" y="6774"/>
                    </a:lnTo>
                    <a:lnTo>
                      <a:pt x="2007" y="5949"/>
                    </a:lnTo>
                    <a:lnTo>
                      <a:pt x="2192" y="5166"/>
                    </a:lnTo>
                    <a:lnTo>
                      <a:pt x="2392" y="4426"/>
                    </a:lnTo>
                    <a:lnTo>
                      <a:pt x="2605" y="3743"/>
                    </a:lnTo>
                    <a:lnTo>
                      <a:pt x="2804" y="3117"/>
                    </a:lnTo>
                    <a:lnTo>
                      <a:pt x="3003" y="2548"/>
                    </a:lnTo>
                    <a:lnTo>
                      <a:pt x="3174" y="2050"/>
                    </a:lnTo>
                    <a:lnTo>
                      <a:pt x="3501" y="1253"/>
                    </a:lnTo>
                    <a:lnTo>
                      <a:pt x="3715" y="741"/>
                    </a:lnTo>
                    <a:lnTo>
                      <a:pt x="3814" y="541"/>
                    </a:lnTo>
                    <a:lnTo>
                      <a:pt x="2747" y="1"/>
                    </a:lnTo>
                    <a:close/>
                  </a:path>
                </a:pathLst>
              </a:custGeom>
              <a:solidFill>
                <a:srgbClr val="21191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" name="Google Shape;496;p19">
                <a:extLst>
                  <a:ext uri="{FF2B5EF4-FFF2-40B4-BE49-F238E27FC236}">
                    <a16:creationId xmlns:a16="http://schemas.microsoft.com/office/drawing/2014/main" id="{1C4DF9EB-C9F7-E630-299B-DB9046FBFD49}"/>
                  </a:ext>
                </a:extLst>
              </p:cNvPr>
              <p:cNvSpPr/>
              <p:nvPr/>
            </p:nvSpPr>
            <p:spPr>
              <a:xfrm>
                <a:off x="2211002" y="3288386"/>
                <a:ext cx="168609" cy="466055"/>
              </a:xfrm>
              <a:custGeom>
                <a:avLst/>
                <a:gdLst/>
                <a:ahLst/>
                <a:cxnLst/>
                <a:rect l="l" t="t" r="r" b="b"/>
                <a:pathLst>
                  <a:path w="5066" h="14003" extrusionOk="0">
                    <a:moveTo>
                      <a:pt x="0" y="0"/>
                    </a:moveTo>
                    <a:lnTo>
                      <a:pt x="0" y="14003"/>
                    </a:lnTo>
                    <a:lnTo>
                      <a:pt x="5066" y="14003"/>
                    </a:lnTo>
                    <a:lnTo>
                      <a:pt x="5066" y="0"/>
                    </a:lnTo>
                    <a:close/>
                  </a:path>
                </a:pathLst>
              </a:custGeom>
              <a:solidFill>
                <a:srgbClr val="72717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" name="Google Shape;497;p19">
                <a:extLst>
                  <a:ext uri="{FF2B5EF4-FFF2-40B4-BE49-F238E27FC236}">
                    <a16:creationId xmlns:a16="http://schemas.microsoft.com/office/drawing/2014/main" id="{5C795F43-305E-6EE5-7E01-0113A194B322}"/>
                  </a:ext>
                </a:extLst>
              </p:cNvPr>
              <p:cNvSpPr/>
              <p:nvPr/>
            </p:nvSpPr>
            <p:spPr>
              <a:xfrm>
                <a:off x="2496099" y="3258532"/>
                <a:ext cx="168642" cy="495909"/>
              </a:xfrm>
              <a:custGeom>
                <a:avLst/>
                <a:gdLst/>
                <a:ahLst/>
                <a:cxnLst/>
                <a:rect l="l" t="t" r="r" b="b"/>
                <a:pathLst>
                  <a:path w="5067" h="14900" extrusionOk="0">
                    <a:moveTo>
                      <a:pt x="0" y="1"/>
                    </a:moveTo>
                    <a:lnTo>
                      <a:pt x="0" y="14900"/>
                    </a:lnTo>
                    <a:lnTo>
                      <a:pt x="5066" y="14900"/>
                    </a:lnTo>
                    <a:lnTo>
                      <a:pt x="5066" y="1"/>
                    </a:lnTo>
                    <a:close/>
                  </a:path>
                </a:pathLst>
              </a:custGeom>
              <a:solidFill>
                <a:srgbClr val="72717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" name="Google Shape;498;p19">
                <a:extLst>
                  <a:ext uri="{FF2B5EF4-FFF2-40B4-BE49-F238E27FC236}">
                    <a16:creationId xmlns:a16="http://schemas.microsoft.com/office/drawing/2014/main" id="{55C1894B-2713-A895-E887-5AC3C0FF3E0A}"/>
                  </a:ext>
                </a:extLst>
              </p:cNvPr>
              <p:cNvSpPr/>
              <p:nvPr/>
            </p:nvSpPr>
            <p:spPr>
              <a:xfrm>
                <a:off x="2107261" y="3650232"/>
                <a:ext cx="667813" cy="1081748"/>
              </a:xfrm>
              <a:custGeom>
                <a:avLst/>
                <a:gdLst/>
                <a:ahLst/>
                <a:cxnLst/>
                <a:rect l="l" t="t" r="r" b="b"/>
                <a:pathLst>
                  <a:path w="20065" h="32502" extrusionOk="0">
                    <a:moveTo>
                      <a:pt x="10033" y="0"/>
                    </a:moveTo>
                    <a:lnTo>
                      <a:pt x="9520" y="14"/>
                    </a:lnTo>
                    <a:lnTo>
                      <a:pt x="9008" y="57"/>
                    </a:lnTo>
                    <a:lnTo>
                      <a:pt x="8510" y="128"/>
                    </a:lnTo>
                    <a:lnTo>
                      <a:pt x="8012" y="214"/>
                    </a:lnTo>
                    <a:lnTo>
                      <a:pt x="7528" y="327"/>
                    </a:lnTo>
                    <a:lnTo>
                      <a:pt x="7044" y="455"/>
                    </a:lnTo>
                    <a:lnTo>
                      <a:pt x="6589" y="612"/>
                    </a:lnTo>
                    <a:lnTo>
                      <a:pt x="6134" y="797"/>
                    </a:lnTo>
                    <a:lnTo>
                      <a:pt x="5678" y="996"/>
                    </a:lnTo>
                    <a:lnTo>
                      <a:pt x="5252" y="1224"/>
                    </a:lnTo>
                    <a:lnTo>
                      <a:pt x="4825" y="1466"/>
                    </a:lnTo>
                    <a:lnTo>
                      <a:pt x="4426" y="1722"/>
                    </a:lnTo>
                    <a:lnTo>
                      <a:pt x="4028" y="2006"/>
                    </a:lnTo>
                    <a:lnTo>
                      <a:pt x="3658" y="2291"/>
                    </a:lnTo>
                    <a:lnTo>
                      <a:pt x="3288" y="2618"/>
                    </a:lnTo>
                    <a:lnTo>
                      <a:pt x="2946" y="2946"/>
                    </a:lnTo>
                    <a:lnTo>
                      <a:pt x="2605" y="3287"/>
                    </a:lnTo>
                    <a:lnTo>
                      <a:pt x="2292" y="3657"/>
                    </a:lnTo>
                    <a:lnTo>
                      <a:pt x="1993" y="4041"/>
                    </a:lnTo>
                    <a:lnTo>
                      <a:pt x="1708" y="4426"/>
                    </a:lnTo>
                    <a:lnTo>
                      <a:pt x="1452" y="4838"/>
                    </a:lnTo>
                    <a:lnTo>
                      <a:pt x="1210" y="5251"/>
                    </a:lnTo>
                    <a:lnTo>
                      <a:pt x="997" y="5692"/>
                    </a:lnTo>
                    <a:lnTo>
                      <a:pt x="798" y="6133"/>
                    </a:lnTo>
                    <a:lnTo>
                      <a:pt x="613" y="6589"/>
                    </a:lnTo>
                    <a:lnTo>
                      <a:pt x="456" y="7058"/>
                    </a:lnTo>
                    <a:lnTo>
                      <a:pt x="314" y="7528"/>
                    </a:lnTo>
                    <a:lnTo>
                      <a:pt x="200" y="8012"/>
                    </a:lnTo>
                    <a:lnTo>
                      <a:pt x="115" y="8510"/>
                    </a:lnTo>
                    <a:lnTo>
                      <a:pt x="58" y="9008"/>
                    </a:lnTo>
                    <a:lnTo>
                      <a:pt x="15" y="9520"/>
                    </a:lnTo>
                    <a:lnTo>
                      <a:pt x="1" y="10032"/>
                    </a:lnTo>
                    <a:lnTo>
                      <a:pt x="1" y="22483"/>
                    </a:lnTo>
                    <a:lnTo>
                      <a:pt x="15" y="22996"/>
                    </a:lnTo>
                    <a:lnTo>
                      <a:pt x="58" y="23508"/>
                    </a:lnTo>
                    <a:lnTo>
                      <a:pt x="115" y="24006"/>
                    </a:lnTo>
                    <a:lnTo>
                      <a:pt x="200" y="24504"/>
                    </a:lnTo>
                    <a:lnTo>
                      <a:pt x="314" y="24988"/>
                    </a:lnTo>
                    <a:lnTo>
                      <a:pt x="456" y="25457"/>
                    </a:lnTo>
                    <a:lnTo>
                      <a:pt x="613" y="25927"/>
                    </a:lnTo>
                    <a:lnTo>
                      <a:pt x="798" y="26382"/>
                    </a:lnTo>
                    <a:lnTo>
                      <a:pt x="997" y="26823"/>
                    </a:lnTo>
                    <a:lnTo>
                      <a:pt x="1210" y="27265"/>
                    </a:lnTo>
                    <a:lnTo>
                      <a:pt x="1452" y="27677"/>
                    </a:lnTo>
                    <a:lnTo>
                      <a:pt x="1708" y="28090"/>
                    </a:lnTo>
                    <a:lnTo>
                      <a:pt x="1993" y="28474"/>
                    </a:lnTo>
                    <a:lnTo>
                      <a:pt x="2292" y="28858"/>
                    </a:lnTo>
                    <a:lnTo>
                      <a:pt x="2605" y="29214"/>
                    </a:lnTo>
                    <a:lnTo>
                      <a:pt x="2946" y="29570"/>
                    </a:lnTo>
                    <a:lnTo>
                      <a:pt x="3288" y="29897"/>
                    </a:lnTo>
                    <a:lnTo>
                      <a:pt x="3658" y="30210"/>
                    </a:lnTo>
                    <a:lnTo>
                      <a:pt x="4028" y="30509"/>
                    </a:lnTo>
                    <a:lnTo>
                      <a:pt x="4426" y="30794"/>
                    </a:lnTo>
                    <a:lnTo>
                      <a:pt x="4825" y="31050"/>
                    </a:lnTo>
                    <a:lnTo>
                      <a:pt x="5252" y="31292"/>
                    </a:lnTo>
                    <a:lnTo>
                      <a:pt x="5678" y="31519"/>
                    </a:lnTo>
                    <a:lnTo>
                      <a:pt x="6134" y="31719"/>
                    </a:lnTo>
                    <a:lnTo>
                      <a:pt x="6589" y="31904"/>
                    </a:lnTo>
                    <a:lnTo>
                      <a:pt x="7044" y="32060"/>
                    </a:lnTo>
                    <a:lnTo>
                      <a:pt x="7528" y="32188"/>
                    </a:lnTo>
                    <a:lnTo>
                      <a:pt x="8012" y="32302"/>
                    </a:lnTo>
                    <a:lnTo>
                      <a:pt x="8510" y="32387"/>
                    </a:lnTo>
                    <a:lnTo>
                      <a:pt x="9008" y="32459"/>
                    </a:lnTo>
                    <a:lnTo>
                      <a:pt x="9520" y="32487"/>
                    </a:lnTo>
                    <a:lnTo>
                      <a:pt x="10033" y="32501"/>
                    </a:lnTo>
                    <a:lnTo>
                      <a:pt x="10545" y="32487"/>
                    </a:lnTo>
                    <a:lnTo>
                      <a:pt x="11057" y="32459"/>
                    </a:lnTo>
                    <a:lnTo>
                      <a:pt x="11555" y="32387"/>
                    </a:lnTo>
                    <a:lnTo>
                      <a:pt x="12053" y="32302"/>
                    </a:lnTo>
                    <a:lnTo>
                      <a:pt x="12537" y="32188"/>
                    </a:lnTo>
                    <a:lnTo>
                      <a:pt x="13021" y="32060"/>
                    </a:lnTo>
                    <a:lnTo>
                      <a:pt x="13476" y="31904"/>
                    </a:lnTo>
                    <a:lnTo>
                      <a:pt x="13932" y="31719"/>
                    </a:lnTo>
                    <a:lnTo>
                      <a:pt x="14387" y="31519"/>
                    </a:lnTo>
                    <a:lnTo>
                      <a:pt x="14814" y="31292"/>
                    </a:lnTo>
                    <a:lnTo>
                      <a:pt x="15227" y="31050"/>
                    </a:lnTo>
                    <a:lnTo>
                      <a:pt x="15639" y="30794"/>
                    </a:lnTo>
                    <a:lnTo>
                      <a:pt x="16038" y="30509"/>
                    </a:lnTo>
                    <a:lnTo>
                      <a:pt x="16408" y="30210"/>
                    </a:lnTo>
                    <a:lnTo>
                      <a:pt x="16778" y="29897"/>
                    </a:lnTo>
                    <a:lnTo>
                      <a:pt x="17119" y="29570"/>
                    </a:lnTo>
                    <a:lnTo>
                      <a:pt x="17461" y="29214"/>
                    </a:lnTo>
                    <a:lnTo>
                      <a:pt x="17774" y="28858"/>
                    </a:lnTo>
                    <a:lnTo>
                      <a:pt x="18073" y="28474"/>
                    </a:lnTo>
                    <a:lnTo>
                      <a:pt x="18343" y="28090"/>
                    </a:lnTo>
                    <a:lnTo>
                      <a:pt x="18613" y="27677"/>
                    </a:lnTo>
                    <a:lnTo>
                      <a:pt x="18855" y="27265"/>
                    </a:lnTo>
                    <a:lnTo>
                      <a:pt x="19069" y="26823"/>
                    </a:lnTo>
                    <a:lnTo>
                      <a:pt x="19268" y="26382"/>
                    </a:lnTo>
                    <a:lnTo>
                      <a:pt x="19453" y="25927"/>
                    </a:lnTo>
                    <a:lnTo>
                      <a:pt x="19609" y="25457"/>
                    </a:lnTo>
                    <a:lnTo>
                      <a:pt x="19752" y="24988"/>
                    </a:lnTo>
                    <a:lnTo>
                      <a:pt x="19866" y="24504"/>
                    </a:lnTo>
                    <a:lnTo>
                      <a:pt x="19951" y="24006"/>
                    </a:lnTo>
                    <a:lnTo>
                      <a:pt x="20008" y="23508"/>
                    </a:lnTo>
                    <a:lnTo>
                      <a:pt x="20051" y="22996"/>
                    </a:lnTo>
                    <a:lnTo>
                      <a:pt x="20065" y="22483"/>
                    </a:lnTo>
                    <a:lnTo>
                      <a:pt x="20065" y="10032"/>
                    </a:lnTo>
                    <a:lnTo>
                      <a:pt x="20051" y="9520"/>
                    </a:lnTo>
                    <a:lnTo>
                      <a:pt x="20008" y="9008"/>
                    </a:lnTo>
                    <a:lnTo>
                      <a:pt x="19951" y="8510"/>
                    </a:lnTo>
                    <a:lnTo>
                      <a:pt x="19866" y="8012"/>
                    </a:lnTo>
                    <a:lnTo>
                      <a:pt x="19752" y="7528"/>
                    </a:lnTo>
                    <a:lnTo>
                      <a:pt x="19609" y="7058"/>
                    </a:lnTo>
                    <a:lnTo>
                      <a:pt x="19453" y="6589"/>
                    </a:lnTo>
                    <a:lnTo>
                      <a:pt x="19268" y="6133"/>
                    </a:lnTo>
                    <a:lnTo>
                      <a:pt x="19069" y="5692"/>
                    </a:lnTo>
                    <a:lnTo>
                      <a:pt x="18855" y="5251"/>
                    </a:lnTo>
                    <a:lnTo>
                      <a:pt x="18613" y="4838"/>
                    </a:lnTo>
                    <a:lnTo>
                      <a:pt x="18343" y="4426"/>
                    </a:lnTo>
                    <a:lnTo>
                      <a:pt x="18073" y="4041"/>
                    </a:lnTo>
                    <a:lnTo>
                      <a:pt x="17774" y="3657"/>
                    </a:lnTo>
                    <a:lnTo>
                      <a:pt x="17461" y="3287"/>
                    </a:lnTo>
                    <a:lnTo>
                      <a:pt x="17119" y="2946"/>
                    </a:lnTo>
                    <a:lnTo>
                      <a:pt x="16778" y="2618"/>
                    </a:lnTo>
                    <a:lnTo>
                      <a:pt x="16408" y="2291"/>
                    </a:lnTo>
                    <a:lnTo>
                      <a:pt x="16038" y="2006"/>
                    </a:lnTo>
                    <a:lnTo>
                      <a:pt x="15639" y="1722"/>
                    </a:lnTo>
                    <a:lnTo>
                      <a:pt x="15227" y="1466"/>
                    </a:lnTo>
                    <a:lnTo>
                      <a:pt x="14814" y="1224"/>
                    </a:lnTo>
                    <a:lnTo>
                      <a:pt x="14387" y="996"/>
                    </a:lnTo>
                    <a:lnTo>
                      <a:pt x="13932" y="797"/>
                    </a:lnTo>
                    <a:lnTo>
                      <a:pt x="13476" y="612"/>
                    </a:lnTo>
                    <a:lnTo>
                      <a:pt x="13021" y="455"/>
                    </a:lnTo>
                    <a:lnTo>
                      <a:pt x="12537" y="327"/>
                    </a:lnTo>
                    <a:lnTo>
                      <a:pt x="12053" y="214"/>
                    </a:lnTo>
                    <a:lnTo>
                      <a:pt x="11555" y="128"/>
                    </a:lnTo>
                    <a:lnTo>
                      <a:pt x="11057" y="57"/>
                    </a:lnTo>
                    <a:lnTo>
                      <a:pt x="10545" y="14"/>
                    </a:lnTo>
                    <a:lnTo>
                      <a:pt x="1003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499;p19">
                <a:extLst>
                  <a:ext uri="{FF2B5EF4-FFF2-40B4-BE49-F238E27FC236}">
                    <a16:creationId xmlns:a16="http://schemas.microsoft.com/office/drawing/2014/main" id="{82AC1B5C-042E-878E-E14B-1FF7CE243B0B}"/>
                  </a:ext>
                </a:extLst>
              </p:cNvPr>
              <p:cNvSpPr/>
              <p:nvPr/>
            </p:nvSpPr>
            <p:spPr>
              <a:xfrm>
                <a:off x="2107261" y="3236766"/>
                <a:ext cx="667813" cy="185683"/>
              </a:xfrm>
              <a:custGeom>
                <a:avLst/>
                <a:gdLst/>
                <a:ahLst/>
                <a:cxnLst/>
                <a:rect l="l" t="t" r="r" b="b"/>
                <a:pathLst>
                  <a:path w="20065" h="5579" extrusionOk="0">
                    <a:moveTo>
                      <a:pt x="2790" y="0"/>
                    </a:moveTo>
                    <a:lnTo>
                      <a:pt x="2505" y="15"/>
                    </a:lnTo>
                    <a:lnTo>
                      <a:pt x="2235" y="57"/>
                    </a:lnTo>
                    <a:lnTo>
                      <a:pt x="1964" y="128"/>
                    </a:lnTo>
                    <a:lnTo>
                      <a:pt x="1708" y="214"/>
                    </a:lnTo>
                    <a:lnTo>
                      <a:pt x="1466" y="342"/>
                    </a:lnTo>
                    <a:lnTo>
                      <a:pt x="1239" y="470"/>
                    </a:lnTo>
                    <a:lnTo>
                      <a:pt x="1025" y="641"/>
                    </a:lnTo>
                    <a:lnTo>
                      <a:pt x="826" y="811"/>
                    </a:lnTo>
                    <a:lnTo>
                      <a:pt x="641" y="1011"/>
                    </a:lnTo>
                    <a:lnTo>
                      <a:pt x="484" y="1224"/>
                    </a:lnTo>
                    <a:lnTo>
                      <a:pt x="342" y="1466"/>
                    </a:lnTo>
                    <a:lnTo>
                      <a:pt x="228" y="1708"/>
                    </a:lnTo>
                    <a:lnTo>
                      <a:pt x="129" y="1964"/>
                    </a:lnTo>
                    <a:lnTo>
                      <a:pt x="58" y="2220"/>
                    </a:lnTo>
                    <a:lnTo>
                      <a:pt x="15" y="2505"/>
                    </a:lnTo>
                    <a:lnTo>
                      <a:pt x="1" y="2789"/>
                    </a:lnTo>
                    <a:lnTo>
                      <a:pt x="15" y="3074"/>
                    </a:lnTo>
                    <a:lnTo>
                      <a:pt x="58" y="3344"/>
                    </a:lnTo>
                    <a:lnTo>
                      <a:pt x="129" y="3615"/>
                    </a:lnTo>
                    <a:lnTo>
                      <a:pt x="228" y="3871"/>
                    </a:lnTo>
                    <a:lnTo>
                      <a:pt x="342" y="4113"/>
                    </a:lnTo>
                    <a:lnTo>
                      <a:pt x="484" y="4340"/>
                    </a:lnTo>
                    <a:lnTo>
                      <a:pt x="641" y="4554"/>
                    </a:lnTo>
                    <a:lnTo>
                      <a:pt x="826" y="4753"/>
                    </a:lnTo>
                    <a:lnTo>
                      <a:pt x="1025" y="4938"/>
                    </a:lnTo>
                    <a:lnTo>
                      <a:pt x="1239" y="5095"/>
                    </a:lnTo>
                    <a:lnTo>
                      <a:pt x="1466" y="5237"/>
                    </a:lnTo>
                    <a:lnTo>
                      <a:pt x="1708" y="5351"/>
                    </a:lnTo>
                    <a:lnTo>
                      <a:pt x="1964" y="5450"/>
                    </a:lnTo>
                    <a:lnTo>
                      <a:pt x="2235" y="5522"/>
                    </a:lnTo>
                    <a:lnTo>
                      <a:pt x="2505" y="5564"/>
                    </a:lnTo>
                    <a:lnTo>
                      <a:pt x="2790" y="5578"/>
                    </a:lnTo>
                    <a:lnTo>
                      <a:pt x="17276" y="5578"/>
                    </a:lnTo>
                    <a:lnTo>
                      <a:pt x="17560" y="5564"/>
                    </a:lnTo>
                    <a:lnTo>
                      <a:pt x="17831" y="5522"/>
                    </a:lnTo>
                    <a:lnTo>
                      <a:pt x="18101" y="5450"/>
                    </a:lnTo>
                    <a:lnTo>
                      <a:pt x="18357" y="5351"/>
                    </a:lnTo>
                    <a:lnTo>
                      <a:pt x="18599" y="5237"/>
                    </a:lnTo>
                    <a:lnTo>
                      <a:pt x="18827" y="5095"/>
                    </a:lnTo>
                    <a:lnTo>
                      <a:pt x="19040" y="4938"/>
                    </a:lnTo>
                    <a:lnTo>
                      <a:pt x="19239" y="4753"/>
                    </a:lnTo>
                    <a:lnTo>
                      <a:pt x="19424" y="4554"/>
                    </a:lnTo>
                    <a:lnTo>
                      <a:pt x="19581" y="4340"/>
                    </a:lnTo>
                    <a:lnTo>
                      <a:pt x="19723" y="4113"/>
                    </a:lnTo>
                    <a:lnTo>
                      <a:pt x="19837" y="3871"/>
                    </a:lnTo>
                    <a:lnTo>
                      <a:pt x="19937" y="3615"/>
                    </a:lnTo>
                    <a:lnTo>
                      <a:pt x="20008" y="3344"/>
                    </a:lnTo>
                    <a:lnTo>
                      <a:pt x="20051" y="3074"/>
                    </a:lnTo>
                    <a:lnTo>
                      <a:pt x="20065" y="2789"/>
                    </a:lnTo>
                    <a:lnTo>
                      <a:pt x="20051" y="2505"/>
                    </a:lnTo>
                    <a:lnTo>
                      <a:pt x="20008" y="2220"/>
                    </a:lnTo>
                    <a:lnTo>
                      <a:pt x="19937" y="1964"/>
                    </a:lnTo>
                    <a:lnTo>
                      <a:pt x="19837" y="1708"/>
                    </a:lnTo>
                    <a:lnTo>
                      <a:pt x="19723" y="1466"/>
                    </a:lnTo>
                    <a:lnTo>
                      <a:pt x="19581" y="1224"/>
                    </a:lnTo>
                    <a:lnTo>
                      <a:pt x="19424" y="1011"/>
                    </a:lnTo>
                    <a:lnTo>
                      <a:pt x="19239" y="811"/>
                    </a:lnTo>
                    <a:lnTo>
                      <a:pt x="19040" y="641"/>
                    </a:lnTo>
                    <a:lnTo>
                      <a:pt x="18827" y="470"/>
                    </a:lnTo>
                    <a:lnTo>
                      <a:pt x="18599" y="342"/>
                    </a:lnTo>
                    <a:lnTo>
                      <a:pt x="18357" y="214"/>
                    </a:lnTo>
                    <a:lnTo>
                      <a:pt x="18101" y="128"/>
                    </a:lnTo>
                    <a:lnTo>
                      <a:pt x="17831" y="57"/>
                    </a:lnTo>
                    <a:lnTo>
                      <a:pt x="17560" y="15"/>
                    </a:lnTo>
                    <a:lnTo>
                      <a:pt x="17276" y="0"/>
                    </a:lnTo>
                    <a:close/>
                  </a:path>
                </a:pathLst>
              </a:custGeom>
              <a:solidFill>
                <a:srgbClr val="21191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500;p19">
                <a:extLst>
                  <a:ext uri="{FF2B5EF4-FFF2-40B4-BE49-F238E27FC236}">
                    <a16:creationId xmlns:a16="http://schemas.microsoft.com/office/drawing/2014/main" id="{7E287888-7ABB-C406-A5D1-16C913AEB06B}"/>
                  </a:ext>
                </a:extLst>
              </p:cNvPr>
              <p:cNvSpPr/>
              <p:nvPr/>
            </p:nvSpPr>
            <p:spPr>
              <a:xfrm>
                <a:off x="1821199" y="2075012"/>
                <a:ext cx="1207755" cy="1252720"/>
              </a:xfrm>
              <a:custGeom>
                <a:avLst/>
                <a:gdLst/>
                <a:ahLst/>
                <a:cxnLst/>
                <a:rect l="l" t="t" r="r" b="b"/>
                <a:pathLst>
                  <a:path w="36288" h="37639" extrusionOk="0">
                    <a:moveTo>
                      <a:pt x="9734" y="0"/>
                    </a:moveTo>
                    <a:lnTo>
                      <a:pt x="9236" y="15"/>
                    </a:lnTo>
                    <a:lnTo>
                      <a:pt x="8738" y="43"/>
                    </a:lnTo>
                    <a:lnTo>
                      <a:pt x="8254" y="114"/>
                    </a:lnTo>
                    <a:lnTo>
                      <a:pt x="7785" y="200"/>
                    </a:lnTo>
                    <a:lnTo>
                      <a:pt x="7315" y="313"/>
                    </a:lnTo>
                    <a:lnTo>
                      <a:pt x="6845" y="441"/>
                    </a:lnTo>
                    <a:lnTo>
                      <a:pt x="6390" y="598"/>
                    </a:lnTo>
                    <a:lnTo>
                      <a:pt x="5949" y="769"/>
                    </a:lnTo>
                    <a:lnTo>
                      <a:pt x="5522" y="968"/>
                    </a:lnTo>
                    <a:lnTo>
                      <a:pt x="5109" y="1181"/>
                    </a:lnTo>
                    <a:lnTo>
                      <a:pt x="4697" y="1409"/>
                    </a:lnTo>
                    <a:lnTo>
                      <a:pt x="4298" y="1665"/>
                    </a:lnTo>
                    <a:lnTo>
                      <a:pt x="3914" y="1936"/>
                    </a:lnTo>
                    <a:lnTo>
                      <a:pt x="3558" y="2234"/>
                    </a:lnTo>
                    <a:lnTo>
                      <a:pt x="3203" y="2533"/>
                    </a:lnTo>
                    <a:lnTo>
                      <a:pt x="2861" y="2861"/>
                    </a:lnTo>
                    <a:lnTo>
                      <a:pt x="2534" y="3202"/>
                    </a:lnTo>
                    <a:lnTo>
                      <a:pt x="2235" y="3544"/>
                    </a:lnTo>
                    <a:lnTo>
                      <a:pt x="1936" y="3914"/>
                    </a:lnTo>
                    <a:lnTo>
                      <a:pt x="1666" y="4298"/>
                    </a:lnTo>
                    <a:lnTo>
                      <a:pt x="1410" y="4696"/>
                    </a:lnTo>
                    <a:lnTo>
                      <a:pt x="1182" y="5109"/>
                    </a:lnTo>
                    <a:lnTo>
                      <a:pt x="968" y="5522"/>
                    </a:lnTo>
                    <a:lnTo>
                      <a:pt x="769" y="5948"/>
                    </a:lnTo>
                    <a:lnTo>
                      <a:pt x="598" y="6390"/>
                    </a:lnTo>
                    <a:lnTo>
                      <a:pt x="442" y="6845"/>
                    </a:lnTo>
                    <a:lnTo>
                      <a:pt x="314" y="7300"/>
                    </a:lnTo>
                    <a:lnTo>
                      <a:pt x="200" y="7770"/>
                    </a:lnTo>
                    <a:lnTo>
                      <a:pt x="115" y="8254"/>
                    </a:lnTo>
                    <a:lnTo>
                      <a:pt x="58" y="8737"/>
                    </a:lnTo>
                    <a:lnTo>
                      <a:pt x="15" y="9236"/>
                    </a:lnTo>
                    <a:lnTo>
                      <a:pt x="1" y="9734"/>
                    </a:lnTo>
                    <a:lnTo>
                      <a:pt x="1" y="19495"/>
                    </a:lnTo>
                    <a:lnTo>
                      <a:pt x="1" y="19965"/>
                    </a:lnTo>
                    <a:lnTo>
                      <a:pt x="29" y="20434"/>
                    </a:lnTo>
                    <a:lnTo>
                      <a:pt x="58" y="20890"/>
                    </a:lnTo>
                    <a:lnTo>
                      <a:pt x="100" y="21345"/>
                    </a:lnTo>
                    <a:lnTo>
                      <a:pt x="143" y="21801"/>
                    </a:lnTo>
                    <a:lnTo>
                      <a:pt x="214" y="22256"/>
                    </a:lnTo>
                    <a:lnTo>
                      <a:pt x="285" y="22697"/>
                    </a:lnTo>
                    <a:lnTo>
                      <a:pt x="371" y="23138"/>
                    </a:lnTo>
                    <a:lnTo>
                      <a:pt x="470" y="23579"/>
                    </a:lnTo>
                    <a:lnTo>
                      <a:pt x="570" y="24020"/>
                    </a:lnTo>
                    <a:lnTo>
                      <a:pt x="698" y="24447"/>
                    </a:lnTo>
                    <a:lnTo>
                      <a:pt x="826" y="24874"/>
                    </a:lnTo>
                    <a:lnTo>
                      <a:pt x="954" y="25301"/>
                    </a:lnTo>
                    <a:lnTo>
                      <a:pt x="1111" y="25714"/>
                    </a:lnTo>
                    <a:lnTo>
                      <a:pt x="1267" y="26141"/>
                    </a:lnTo>
                    <a:lnTo>
                      <a:pt x="1438" y="26539"/>
                    </a:lnTo>
                    <a:lnTo>
                      <a:pt x="1609" y="26952"/>
                    </a:lnTo>
                    <a:lnTo>
                      <a:pt x="1794" y="27350"/>
                    </a:lnTo>
                    <a:lnTo>
                      <a:pt x="1993" y="27734"/>
                    </a:lnTo>
                    <a:lnTo>
                      <a:pt x="2206" y="28133"/>
                    </a:lnTo>
                    <a:lnTo>
                      <a:pt x="2420" y="28517"/>
                    </a:lnTo>
                    <a:lnTo>
                      <a:pt x="2633" y="28887"/>
                    </a:lnTo>
                    <a:lnTo>
                      <a:pt x="2875" y="29257"/>
                    </a:lnTo>
                    <a:lnTo>
                      <a:pt x="3117" y="29627"/>
                    </a:lnTo>
                    <a:lnTo>
                      <a:pt x="3359" y="29983"/>
                    </a:lnTo>
                    <a:lnTo>
                      <a:pt x="3615" y="30339"/>
                    </a:lnTo>
                    <a:lnTo>
                      <a:pt x="3886" y="30680"/>
                    </a:lnTo>
                    <a:lnTo>
                      <a:pt x="4156" y="31022"/>
                    </a:lnTo>
                    <a:lnTo>
                      <a:pt x="4441" y="31349"/>
                    </a:lnTo>
                    <a:lnTo>
                      <a:pt x="4725" y="31676"/>
                    </a:lnTo>
                    <a:lnTo>
                      <a:pt x="5024" y="32003"/>
                    </a:lnTo>
                    <a:lnTo>
                      <a:pt x="5337" y="32316"/>
                    </a:lnTo>
                    <a:lnTo>
                      <a:pt x="5650" y="32615"/>
                    </a:lnTo>
                    <a:lnTo>
                      <a:pt x="5963" y="32914"/>
                    </a:lnTo>
                    <a:lnTo>
                      <a:pt x="6290" y="33199"/>
                    </a:lnTo>
                    <a:lnTo>
                      <a:pt x="6618" y="33483"/>
                    </a:lnTo>
                    <a:lnTo>
                      <a:pt x="6959" y="33754"/>
                    </a:lnTo>
                    <a:lnTo>
                      <a:pt x="7301" y="34024"/>
                    </a:lnTo>
                    <a:lnTo>
                      <a:pt x="7657" y="34280"/>
                    </a:lnTo>
                    <a:lnTo>
                      <a:pt x="8012" y="34536"/>
                    </a:lnTo>
                    <a:lnTo>
                      <a:pt x="8382" y="34778"/>
                    </a:lnTo>
                    <a:lnTo>
                      <a:pt x="8752" y="35006"/>
                    </a:lnTo>
                    <a:lnTo>
                      <a:pt x="9136" y="35234"/>
                    </a:lnTo>
                    <a:lnTo>
                      <a:pt x="9521" y="35447"/>
                    </a:lnTo>
                    <a:lnTo>
                      <a:pt x="9905" y="35646"/>
                    </a:lnTo>
                    <a:lnTo>
                      <a:pt x="10303" y="35846"/>
                    </a:lnTo>
                    <a:lnTo>
                      <a:pt x="10702" y="36031"/>
                    </a:lnTo>
                    <a:lnTo>
                      <a:pt x="11100" y="36215"/>
                    </a:lnTo>
                    <a:lnTo>
                      <a:pt x="11513" y="36372"/>
                    </a:lnTo>
                    <a:lnTo>
                      <a:pt x="11925" y="36543"/>
                    </a:lnTo>
                    <a:lnTo>
                      <a:pt x="12338" y="36685"/>
                    </a:lnTo>
                    <a:lnTo>
                      <a:pt x="12765" y="36827"/>
                    </a:lnTo>
                    <a:lnTo>
                      <a:pt x="13192" y="36955"/>
                    </a:lnTo>
                    <a:lnTo>
                      <a:pt x="13619" y="37069"/>
                    </a:lnTo>
                    <a:lnTo>
                      <a:pt x="14060" y="37169"/>
                    </a:lnTo>
                    <a:lnTo>
                      <a:pt x="14501" y="37269"/>
                    </a:lnTo>
                    <a:lnTo>
                      <a:pt x="14942" y="37354"/>
                    </a:lnTo>
                    <a:lnTo>
                      <a:pt x="15398" y="37425"/>
                    </a:lnTo>
                    <a:lnTo>
                      <a:pt x="15839" y="37496"/>
                    </a:lnTo>
                    <a:lnTo>
                      <a:pt x="16294" y="37553"/>
                    </a:lnTo>
                    <a:lnTo>
                      <a:pt x="16749" y="37596"/>
                    </a:lnTo>
                    <a:lnTo>
                      <a:pt x="17219" y="37624"/>
                    </a:lnTo>
                    <a:lnTo>
                      <a:pt x="17674" y="37638"/>
                    </a:lnTo>
                    <a:lnTo>
                      <a:pt x="18614" y="37638"/>
                    </a:lnTo>
                    <a:lnTo>
                      <a:pt x="19069" y="37624"/>
                    </a:lnTo>
                    <a:lnTo>
                      <a:pt x="19538" y="37596"/>
                    </a:lnTo>
                    <a:lnTo>
                      <a:pt x="19994" y="37553"/>
                    </a:lnTo>
                    <a:lnTo>
                      <a:pt x="20449" y="37496"/>
                    </a:lnTo>
                    <a:lnTo>
                      <a:pt x="20905" y="37425"/>
                    </a:lnTo>
                    <a:lnTo>
                      <a:pt x="21346" y="37354"/>
                    </a:lnTo>
                    <a:lnTo>
                      <a:pt x="21787" y="37269"/>
                    </a:lnTo>
                    <a:lnTo>
                      <a:pt x="22228" y="37169"/>
                    </a:lnTo>
                    <a:lnTo>
                      <a:pt x="22669" y="37069"/>
                    </a:lnTo>
                    <a:lnTo>
                      <a:pt x="23096" y="36955"/>
                    </a:lnTo>
                    <a:lnTo>
                      <a:pt x="23523" y="36827"/>
                    </a:lnTo>
                    <a:lnTo>
                      <a:pt x="23950" y="36685"/>
                    </a:lnTo>
                    <a:lnTo>
                      <a:pt x="24362" y="36543"/>
                    </a:lnTo>
                    <a:lnTo>
                      <a:pt x="24775" y="36372"/>
                    </a:lnTo>
                    <a:lnTo>
                      <a:pt x="25188" y="36215"/>
                    </a:lnTo>
                    <a:lnTo>
                      <a:pt x="25600" y="36031"/>
                    </a:lnTo>
                    <a:lnTo>
                      <a:pt x="25999" y="35846"/>
                    </a:lnTo>
                    <a:lnTo>
                      <a:pt x="26383" y="35646"/>
                    </a:lnTo>
                    <a:lnTo>
                      <a:pt x="26781" y="35447"/>
                    </a:lnTo>
                    <a:lnTo>
                      <a:pt x="27151" y="35234"/>
                    </a:lnTo>
                    <a:lnTo>
                      <a:pt x="27536" y="35006"/>
                    </a:lnTo>
                    <a:lnTo>
                      <a:pt x="27906" y="34778"/>
                    </a:lnTo>
                    <a:lnTo>
                      <a:pt x="28276" y="34536"/>
                    </a:lnTo>
                    <a:lnTo>
                      <a:pt x="28631" y="34280"/>
                    </a:lnTo>
                    <a:lnTo>
                      <a:pt x="28987" y="34024"/>
                    </a:lnTo>
                    <a:lnTo>
                      <a:pt x="29329" y="33754"/>
                    </a:lnTo>
                    <a:lnTo>
                      <a:pt x="29670" y="33483"/>
                    </a:lnTo>
                    <a:lnTo>
                      <a:pt x="29997" y="33199"/>
                    </a:lnTo>
                    <a:lnTo>
                      <a:pt x="30325" y="32914"/>
                    </a:lnTo>
                    <a:lnTo>
                      <a:pt x="30652" y="32615"/>
                    </a:lnTo>
                    <a:lnTo>
                      <a:pt x="30965" y="32316"/>
                    </a:lnTo>
                    <a:lnTo>
                      <a:pt x="31264" y="32003"/>
                    </a:lnTo>
                    <a:lnTo>
                      <a:pt x="31563" y="31676"/>
                    </a:lnTo>
                    <a:lnTo>
                      <a:pt x="31847" y="31349"/>
                    </a:lnTo>
                    <a:lnTo>
                      <a:pt x="32132" y="31022"/>
                    </a:lnTo>
                    <a:lnTo>
                      <a:pt x="32402" y="30680"/>
                    </a:lnTo>
                    <a:lnTo>
                      <a:pt x="32673" y="30339"/>
                    </a:lnTo>
                    <a:lnTo>
                      <a:pt x="32929" y="29983"/>
                    </a:lnTo>
                    <a:lnTo>
                      <a:pt x="33185" y="29627"/>
                    </a:lnTo>
                    <a:lnTo>
                      <a:pt x="33427" y="29257"/>
                    </a:lnTo>
                    <a:lnTo>
                      <a:pt x="33655" y="28887"/>
                    </a:lnTo>
                    <a:lnTo>
                      <a:pt x="33882" y="28517"/>
                    </a:lnTo>
                    <a:lnTo>
                      <a:pt x="34096" y="28133"/>
                    </a:lnTo>
                    <a:lnTo>
                      <a:pt x="34295" y="27734"/>
                    </a:lnTo>
                    <a:lnTo>
                      <a:pt x="34494" y="27350"/>
                    </a:lnTo>
                    <a:lnTo>
                      <a:pt x="34679" y="26952"/>
                    </a:lnTo>
                    <a:lnTo>
                      <a:pt x="34864" y="26539"/>
                    </a:lnTo>
                    <a:lnTo>
                      <a:pt x="35021" y="26141"/>
                    </a:lnTo>
                    <a:lnTo>
                      <a:pt x="35177" y="25714"/>
                    </a:lnTo>
                    <a:lnTo>
                      <a:pt x="35334" y="25301"/>
                    </a:lnTo>
                    <a:lnTo>
                      <a:pt x="35476" y="24874"/>
                    </a:lnTo>
                    <a:lnTo>
                      <a:pt x="35604" y="24447"/>
                    </a:lnTo>
                    <a:lnTo>
                      <a:pt x="35718" y="24020"/>
                    </a:lnTo>
                    <a:lnTo>
                      <a:pt x="35817" y="23579"/>
                    </a:lnTo>
                    <a:lnTo>
                      <a:pt x="35917" y="23138"/>
                    </a:lnTo>
                    <a:lnTo>
                      <a:pt x="36002" y="22697"/>
                    </a:lnTo>
                    <a:lnTo>
                      <a:pt x="36074" y="22256"/>
                    </a:lnTo>
                    <a:lnTo>
                      <a:pt x="36145" y="21801"/>
                    </a:lnTo>
                    <a:lnTo>
                      <a:pt x="36202" y="21345"/>
                    </a:lnTo>
                    <a:lnTo>
                      <a:pt x="36230" y="20890"/>
                    </a:lnTo>
                    <a:lnTo>
                      <a:pt x="36259" y="20434"/>
                    </a:lnTo>
                    <a:lnTo>
                      <a:pt x="36287" y="19965"/>
                    </a:lnTo>
                    <a:lnTo>
                      <a:pt x="36287" y="19495"/>
                    </a:lnTo>
                    <a:lnTo>
                      <a:pt x="36287" y="9734"/>
                    </a:lnTo>
                    <a:lnTo>
                      <a:pt x="36273" y="9236"/>
                    </a:lnTo>
                    <a:lnTo>
                      <a:pt x="36244" y="8737"/>
                    </a:lnTo>
                    <a:lnTo>
                      <a:pt x="36173" y="8254"/>
                    </a:lnTo>
                    <a:lnTo>
                      <a:pt x="36088" y="7770"/>
                    </a:lnTo>
                    <a:lnTo>
                      <a:pt x="35988" y="7300"/>
                    </a:lnTo>
                    <a:lnTo>
                      <a:pt x="35846" y="6845"/>
                    </a:lnTo>
                    <a:lnTo>
                      <a:pt x="35689" y="6390"/>
                    </a:lnTo>
                    <a:lnTo>
                      <a:pt x="35519" y="5948"/>
                    </a:lnTo>
                    <a:lnTo>
                      <a:pt x="35319" y="5522"/>
                    </a:lnTo>
                    <a:lnTo>
                      <a:pt x="35106" y="5109"/>
                    </a:lnTo>
                    <a:lnTo>
                      <a:pt x="34878" y="4696"/>
                    </a:lnTo>
                    <a:lnTo>
                      <a:pt x="34622" y="4298"/>
                    </a:lnTo>
                    <a:lnTo>
                      <a:pt x="34352" y="3914"/>
                    </a:lnTo>
                    <a:lnTo>
                      <a:pt x="34053" y="3544"/>
                    </a:lnTo>
                    <a:lnTo>
                      <a:pt x="33754" y="3202"/>
                    </a:lnTo>
                    <a:lnTo>
                      <a:pt x="33427" y="2861"/>
                    </a:lnTo>
                    <a:lnTo>
                      <a:pt x="33085" y="2533"/>
                    </a:lnTo>
                    <a:lnTo>
                      <a:pt x="32744" y="2234"/>
                    </a:lnTo>
                    <a:lnTo>
                      <a:pt x="32374" y="1936"/>
                    </a:lnTo>
                    <a:lnTo>
                      <a:pt x="31990" y="1665"/>
                    </a:lnTo>
                    <a:lnTo>
                      <a:pt x="31591" y="1409"/>
                    </a:lnTo>
                    <a:lnTo>
                      <a:pt x="31193" y="1181"/>
                    </a:lnTo>
                    <a:lnTo>
                      <a:pt x="30766" y="968"/>
                    </a:lnTo>
                    <a:lnTo>
                      <a:pt x="30339" y="769"/>
                    </a:lnTo>
                    <a:lnTo>
                      <a:pt x="29898" y="598"/>
                    </a:lnTo>
                    <a:lnTo>
                      <a:pt x="29442" y="441"/>
                    </a:lnTo>
                    <a:lnTo>
                      <a:pt x="28987" y="313"/>
                    </a:lnTo>
                    <a:lnTo>
                      <a:pt x="28518" y="200"/>
                    </a:lnTo>
                    <a:lnTo>
                      <a:pt x="28034" y="114"/>
                    </a:lnTo>
                    <a:lnTo>
                      <a:pt x="27550" y="43"/>
                    </a:lnTo>
                    <a:lnTo>
                      <a:pt x="27052" y="15"/>
                    </a:lnTo>
                    <a:lnTo>
                      <a:pt x="2655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501;p19">
                <a:extLst>
                  <a:ext uri="{FF2B5EF4-FFF2-40B4-BE49-F238E27FC236}">
                    <a16:creationId xmlns:a16="http://schemas.microsoft.com/office/drawing/2014/main" id="{FBC92C83-3AC5-1712-C48B-45A037BEE6FC}"/>
                  </a:ext>
                </a:extLst>
              </p:cNvPr>
              <p:cNvSpPr/>
              <p:nvPr/>
            </p:nvSpPr>
            <p:spPr>
              <a:xfrm>
                <a:off x="2038600" y="2210471"/>
                <a:ext cx="765364" cy="765364"/>
              </a:xfrm>
              <a:custGeom>
                <a:avLst/>
                <a:gdLst/>
                <a:ahLst/>
                <a:cxnLst/>
                <a:rect l="l" t="t" r="r" b="b"/>
                <a:pathLst>
                  <a:path w="22996" h="22996" extrusionOk="0">
                    <a:moveTo>
                      <a:pt x="11498" y="0"/>
                    </a:moveTo>
                    <a:lnTo>
                      <a:pt x="10900" y="14"/>
                    </a:lnTo>
                    <a:lnTo>
                      <a:pt x="10317" y="57"/>
                    </a:lnTo>
                    <a:lnTo>
                      <a:pt x="9748" y="128"/>
                    </a:lnTo>
                    <a:lnTo>
                      <a:pt x="9179" y="242"/>
                    </a:lnTo>
                    <a:lnTo>
                      <a:pt x="8624" y="370"/>
                    </a:lnTo>
                    <a:lnTo>
                      <a:pt x="8083" y="512"/>
                    </a:lnTo>
                    <a:lnTo>
                      <a:pt x="7542" y="697"/>
                    </a:lnTo>
                    <a:lnTo>
                      <a:pt x="7030" y="911"/>
                    </a:lnTo>
                    <a:lnTo>
                      <a:pt x="6518" y="1138"/>
                    </a:lnTo>
                    <a:lnTo>
                      <a:pt x="6020" y="1395"/>
                    </a:lnTo>
                    <a:lnTo>
                      <a:pt x="5536" y="1665"/>
                    </a:lnTo>
                    <a:lnTo>
                      <a:pt x="5066" y="1964"/>
                    </a:lnTo>
                    <a:lnTo>
                      <a:pt x="4625" y="2291"/>
                    </a:lnTo>
                    <a:lnTo>
                      <a:pt x="4184" y="2633"/>
                    </a:lnTo>
                    <a:lnTo>
                      <a:pt x="3771" y="2988"/>
                    </a:lnTo>
                    <a:lnTo>
                      <a:pt x="3373" y="3373"/>
                    </a:lnTo>
                    <a:lnTo>
                      <a:pt x="2989" y="3771"/>
                    </a:lnTo>
                    <a:lnTo>
                      <a:pt x="2633" y="4184"/>
                    </a:lnTo>
                    <a:lnTo>
                      <a:pt x="2291" y="4625"/>
                    </a:lnTo>
                    <a:lnTo>
                      <a:pt x="1964" y="5066"/>
                    </a:lnTo>
                    <a:lnTo>
                      <a:pt x="1665" y="5536"/>
                    </a:lnTo>
                    <a:lnTo>
                      <a:pt x="1395" y="6019"/>
                    </a:lnTo>
                    <a:lnTo>
                      <a:pt x="1139" y="6517"/>
                    </a:lnTo>
                    <a:lnTo>
                      <a:pt x="911" y="7015"/>
                    </a:lnTo>
                    <a:lnTo>
                      <a:pt x="698" y="7542"/>
                    </a:lnTo>
                    <a:lnTo>
                      <a:pt x="527" y="8083"/>
                    </a:lnTo>
                    <a:lnTo>
                      <a:pt x="370" y="8623"/>
                    </a:lnTo>
                    <a:lnTo>
                      <a:pt x="242" y="9178"/>
                    </a:lnTo>
                    <a:lnTo>
                      <a:pt x="143" y="9748"/>
                    </a:lnTo>
                    <a:lnTo>
                      <a:pt x="57" y="10317"/>
                    </a:lnTo>
                    <a:lnTo>
                      <a:pt x="15" y="10900"/>
                    </a:lnTo>
                    <a:lnTo>
                      <a:pt x="0" y="11498"/>
                    </a:lnTo>
                    <a:lnTo>
                      <a:pt x="15" y="12081"/>
                    </a:lnTo>
                    <a:lnTo>
                      <a:pt x="57" y="12665"/>
                    </a:lnTo>
                    <a:lnTo>
                      <a:pt x="143" y="13248"/>
                    </a:lnTo>
                    <a:lnTo>
                      <a:pt x="242" y="13817"/>
                    </a:lnTo>
                    <a:lnTo>
                      <a:pt x="370" y="14372"/>
                    </a:lnTo>
                    <a:lnTo>
                      <a:pt x="527" y="14913"/>
                    </a:lnTo>
                    <a:lnTo>
                      <a:pt x="698" y="15454"/>
                    </a:lnTo>
                    <a:lnTo>
                      <a:pt x="911" y="15966"/>
                    </a:lnTo>
                    <a:lnTo>
                      <a:pt x="1139" y="16478"/>
                    </a:lnTo>
                    <a:lnTo>
                      <a:pt x="1395" y="16976"/>
                    </a:lnTo>
                    <a:lnTo>
                      <a:pt x="1665" y="17460"/>
                    </a:lnTo>
                    <a:lnTo>
                      <a:pt x="1964" y="17916"/>
                    </a:lnTo>
                    <a:lnTo>
                      <a:pt x="2291" y="18371"/>
                    </a:lnTo>
                    <a:lnTo>
                      <a:pt x="2633" y="18812"/>
                    </a:lnTo>
                    <a:lnTo>
                      <a:pt x="2989" y="19225"/>
                    </a:lnTo>
                    <a:lnTo>
                      <a:pt x="3373" y="19623"/>
                    </a:lnTo>
                    <a:lnTo>
                      <a:pt x="3771" y="20007"/>
                    </a:lnTo>
                    <a:lnTo>
                      <a:pt x="4184" y="20363"/>
                    </a:lnTo>
                    <a:lnTo>
                      <a:pt x="4625" y="20705"/>
                    </a:lnTo>
                    <a:lnTo>
                      <a:pt x="5066" y="21032"/>
                    </a:lnTo>
                    <a:lnTo>
                      <a:pt x="5536" y="21331"/>
                    </a:lnTo>
                    <a:lnTo>
                      <a:pt x="6020" y="21601"/>
                    </a:lnTo>
                    <a:lnTo>
                      <a:pt x="6518" y="21857"/>
                    </a:lnTo>
                    <a:lnTo>
                      <a:pt x="7030" y="22085"/>
                    </a:lnTo>
                    <a:lnTo>
                      <a:pt x="7542" y="22298"/>
                    </a:lnTo>
                    <a:lnTo>
                      <a:pt x="8083" y="22469"/>
                    </a:lnTo>
                    <a:lnTo>
                      <a:pt x="8624" y="22626"/>
                    </a:lnTo>
                    <a:lnTo>
                      <a:pt x="9179" y="22754"/>
                    </a:lnTo>
                    <a:lnTo>
                      <a:pt x="9748" y="22853"/>
                    </a:lnTo>
                    <a:lnTo>
                      <a:pt x="10317" y="22924"/>
                    </a:lnTo>
                    <a:lnTo>
                      <a:pt x="10900" y="22981"/>
                    </a:lnTo>
                    <a:lnTo>
                      <a:pt x="11498" y="22996"/>
                    </a:lnTo>
                    <a:lnTo>
                      <a:pt x="12096" y="22981"/>
                    </a:lnTo>
                    <a:lnTo>
                      <a:pt x="12679" y="22924"/>
                    </a:lnTo>
                    <a:lnTo>
                      <a:pt x="13248" y="22853"/>
                    </a:lnTo>
                    <a:lnTo>
                      <a:pt x="13818" y="22754"/>
                    </a:lnTo>
                    <a:lnTo>
                      <a:pt x="14373" y="22626"/>
                    </a:lnTo>
                    <a:lnTo>
                      <a:pt x="14913" y="22469"/>
                    </a:lnTo>
                    <a:lnTo>
                      <a:pt x="15454" y="22298"/>
                    </a:lnTo>
                    <a:lnTo>
                      <a:pt x="15966" y="22085"/>
                    </a:lnTo>
                    <a:lnTo>
                      <a:pt x="16479" y="21857"/>
                    </a:lnTo>
                    <a:lnTo>
                      <a:pt x="16977" y="21601"/>
                    </a:lnTo>
                    <a:lnTo>
                      <a:pt x="17460" y="21331"/>
                    </a:lnTo>
                    <a:lnTo>
                      <a:pt x="17930" y="21032"/>
                    </a:lnTo>
                    <a:lnTo>
                      <a:pt x="18371" y="20705"/>
                    </a:lnTo>
                    <a:lnTo>
                      <a:pt x="18812" y="20363"/>
                    </a:lnTo>
                    <a:lnTo>
                      <a:pt x="19225" y="20007"/>
                    </a:lnTo>
                    <a:lnTo>
                      <a:pt x="19623" y="19623"/>
                    </a:lnTo>
                    <a:lnTo>
                      <a:pt x="20008" y="19225"/>
                    </a:lnTo>
                    <a:lnTo>
                      <a:pt x="20363" y="18812"/>
                    </a:lnTo>
                    <a:lnTo>
                      <a:pt x="20705" y="18371"/>
                    </a:lnTo>
                    <a:lnTo>
                      <a:pt x="21032" y="17916"/>
                    </a:lnTo>
                    <a:lnTo>
                      <a:pt x="21331" y="17460"/>
                    </a:lnTo>
                    <a:lnTo>
                      <a:pt x="21601" y="16976"/>
                    </a:lnTo>
                    <a:lnTo>
                      <a:pt x="21857" y="16478"/>
                    </a:lnTo>
                    <a:lnTo>
                      <a:pt x="22085" y="15966"/>
                    </a:lnTo>
                    <a:lnTo>
                      <a:pt x="22299" y="15454"/>
                    </a:lnTo>
                    <a:lnTo>
                      <a:pt x="22469" y="14913"/>
                    </a:lnTo>
                    <a:lnTo>
                      <a:pt x="22626" y="14372"/>
                    </a:lnTo>
                    <a:lnTo>
                      <a:pt x="22754" y="13817"/>
                    </a:lnTo>
                    <a:lnTo>
                      <a:pt x="22854" y="13248"/>
                    </a:lnTo>
                    <a:lnTo>
                      <a:pt x="22939" y="12665"/>
                    </a:lnTo>
                    <a:lnTo>
                      <a:pt x="22982" y="12081"/>
                    </a:lnTo>
                    <a:lnTo>
                      <a:pt x="22996" y="11498"/>
                    </a:lnTo>
                    <a:lnTo>
                      <a:pt x="22982" y="10900"/>
                    </a:lnTo>
                    <a:lnTo>
                      <a:pt x="22939" y="10317"/>
                    </a:lnTo>
                    <a:lnTo>
                      <a:pt x="22854" y="9748"/>
                    </a:lnTo>
                    <a:lnTo>
                      <a:pt x="22754" y="9178"/>
                    </a:lnTo>
                    <a:lnTo>
                      <a:pt x="22626" y="8623"/>
                    </a:lnTo>
                    <a:lnTo>
                      <a:pt x="22469" y="8083"/>
                    </a:lnTo>
                    <a:lnTo>
                      <a:pt x="22299" y="7542"/>
                    </a:lnTo>
                    <a:lnTo>
                      <a:pt x="22085" y="7015"/>
                    </a:lnTo>
                    <a:lnTo>
                      <a:pt x="21857" y="6517"/>
                    </a:lnTo>
                    <a:lnTo>
                      <a:pt x="21601" y="6019"/>
                    </a:lnTo>
                    <a:lnTo>
                      <a:pt x="21331" y="5536"/>
                    </a:lnTo>
                    <a:lnTo>
                      <a:pt x="21032" y="5066"/>
                    </a:lnTo>
                    <a:lnTo>
                      <a:pt x="20705" y="4625"/>
                    </a:lnTo>
                    <a:lnTo>
                      <a:pt x="20363" y="4184"/>
                    </a:lnTo>
                    <a:lnTo>
                      <a:pt x="20008" y="3771"/>
                    </a:lnTo>
                    <a:lnTo>
                      <a:pt x="19623" y="3373"/>
                    </a:lnTo>
                    <a:lnTo>
                      <a:pt x="19225" y="2988"/>
                    </a:lnTo>
                    <a:lnTo>
                      <a:pt x="18812" y="2633"/>
                    </a:lnTo>
                    <a:lnTo>
                      <a:pt x="18371" y="2291"/>
                    </a:lnTo>
                    <a:lnTo>
                      <a:pt x="17930" y="1964"/>
                    </a:lnTo>
                    <a:lnTo>
                      <a:pt x="17460" y="1665"/>
                    </a:lnTo>
                    <a:lnTo>
                      <a:pt x="16977" y="1395"/>
                    </a:lnTo>
                    <a:lnTo>
                      <a:pt x="16479" y="1138"/>
                    </a:lnTo>
                    <a:lnTo>
                      <a:pt x="15966" y="911"/>
                    </a:lnTo>
                    <a:lnTo>
                      <a:pt x="15454" y="697"/>
                    </a:lnTo>
                    <a:lnTo>
                      <a:pt x="14913" y="512"/>
                    </a:lnTo>
                    <a:lnTo>
                      <a:pt x="14373" y="370"/>
                    </a:lnTo>
                    <a:lnTo>
                      <a:pt x="13818" y="242"/>
                    </a:lnTo>
                    <a:lnTo>
                      <a:pt x="13248" y="128"/>
                    </a:lnTo>
                    <a:lnTo>
                      <a:pt x="12679" y="57"/>
                    </a:lnTo>
                    <a:lnTo>
                      <a:pt x="12096" y="14"/>
                    </a:lnTo>
                    <a:lnTo>
                      <a:pt x="11498" y="0"/>
                    </a:lnTo>
                    <a:close/>
                  </a:path>
                </a:pathLst>
              </a:custGeom>
              <a:solidFill>
                <a:srgbClr val="66AAD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" name="Google Shape;502;p19">
                <a:extLst>
                  <a:ext uri="{FF2B5EF4-FFF2-40B4-BE49-F238E27FC236}">
                    <a16:creationId xmlns:a16="http://schemas.microsoft.com/office/drawing/2014/main" id="{8DC5ADE8-D68B-7E5E-7502-082E5F3CCC58}"/>
                  </a:ext>
                </a:extLst>
              </p:cNvPr>
              <p:cNvSpPr/>
              <p:nvPr/>
            </p:nvSpPr>
            <p:spPr>
              <a:xfrm>
                <a:off x="2190134" y="2362006"/>
                <a:ext cx="462294" cy="462294"/>
              </a:xfrm>
              <a:custGeom>
                <a:avLst/>
                <a:gdLst/>
                <a:ahLst/>
                <a:cxnLst/>
                <a:rect l="l" t="t" r="r" b="b"/>
                <a:pathLst>
                  <a:path w="13890" h="13890" extrusionOk="0">
                    <a:moveTo>
                      <a:pt x="6945" y="1"/>
                    </a:moveTo>
                    <a:lnTo>
                      <a:pt x="6589" y="15"/>
                    </a:lnTo>
                    <a:lnTo>
                      <a:pt x="6234" y="29"/>
                    </a:lnTo>
                    <a:lnTo>
                      <a:pt x="5892" y="86"/>
                    </a:lnTo>
                    <a:lnTo>
                      <a:pt x="5551" y="143"/>
                    </a:lnTo>
                    <a:lnTo>
                      <a:pt x="5209" y="214"/>
                    </a:lnTo>
                    <a:lnTo>
                      <a:pt x="4882" y="314"/>
                    </a:lnTo>
                    <a:lnTo>
                      <a:pt x="4554" y="428"/>
                    </a:lnTo>
                    <a:lnTo>
                      <a:pt x="4241" y="541"/>
                    </a:lnTo>
                    <a:lnTo>
                      <a:pt x="3928" y="684"/>
                    </a:lnTo>
                    <a:lnTo>
                      <a:pt x="3630" y="840"/>
                    </a:lnTo>
                    <a:lnTo>
                      <a:pt x="3345" y="1011"/>
                    </a:lnTo>
                    <a:lnTo>
                      <a:pt x="3060" y="1182"/>
                    </a:lnTo>
                    <a:lnTo>
                      <a:pt x="2790" y="1381"/>
                    </a:lnTo>
                    <a:lnTo>
                      <a:pt x="2534" y="1580"/>
                    </a:lnTo>
                    <a:lnTo>
                      <a:pt x="2278" y="1808"/>
                    </a:lnTo>
                    <a:lnTo>
                      <a:pt x="2036" y="2036"/>
                    </a:lnTo>
                    <a:lnTo>
                      <a:pt x="1808" y="2277"/>
                    </a:lnTo>
                    <a:lnTo>
                      <a:pt x="1580" y="2519"/>
                    </a:lnTo>
                    <a:lnTo>
                      <a:pt x="1381" y="2790"/>
                    </a:lnTo>
                    <a:lnTo>
                      <a:pt x="1182" y="3060"/>
                    </a:lnTo>
                    <a:lnTo>
                      <a:pt x="1011" y="3345"/>
                    </a:lnTo>
                    <a:lnTo>
                      <a:pt x="840" y="3629"/>
                    </a:lnTo>
                    <a:lnTo>
                      <a:pt x="684" y="3928"/>
                    </a:lnTo>
                    <a:lnTo>
                      <a:pt x="542" y="4241"/>
                    </a:lnTo>
                    <a:lnTo>
                      <a:pt x="428" y="4554"/>
                    </a:lnTo>
                    <a:lnTo>
                      <a:pt x="314" y="4882"/>
                    </a:lnTo>
                    <a:lnTo>
                      <a:pt x="214" y="5209"/>
                    </a:lnTo>
                    <a:lnTo>
                      <a:pt x="143" y="5550"/>
                    </a:lnTo>
                    <a:lnTo>
                      <a:pt x="86" y="5892"/>
                    </a:lnTo>
                    <a:lnTo>
                      <a:pt x="44" y="6233"/>
                    </a:lnTo>
                    <a:lnTo>
                      <a:pt x="15" y="6589"/>
                    </a:lnTo>
                    <a:lnTo>
                      <a:pt x="1" y="6945"/>
                    </a:lnTo>
                    <a:lnTo>
                      <a:pt x="15" y="7301"/>
                    </a:lnTo>
                    <a:lnTo>
                      <a:pt x="44" y="7656"/>
                    </a:lnTo>
                    <a:lnTo>
                      <a:pt x="86" y="7998"/>
                    </a:lnTo>
                    <a:lnTo>
                      <a:pt x="143" y="8339"/>
                    </a:lnTo>
                    <a:lnTo>
                      <a:pt x="214" y="8681"/>
                    </a:lnTo>
                    <a:lnTo>
                      <a:pt x="314" y="9008"/>
                    </a:lnTo>
                    <a:lnTo>
                      <a:pt x="428" y="9335"/>
                    </a:lnTo>
                    <a:lnTo>
                      <a:pt x="542" y="9649"/>
                    </a:lnTo>
                    <a:lnTo>
                      <a:pt x="684" y="9947"/>
                    </a:lnTo>
                    <a:lnTo>
                      <a:pt x="840" y="10246"/>
                    </a:lnTo>
                    <a:lnTo>
                      <a:pt x="1011" y="10545"/>
                    </a:lnTo>
                    <a:lnTo>
                      <a:pt x="1182" y="10830"/>
                    </a:lnTo>
                    <a:lnTo>
                      <a:pt x="1381" y="11100"/>
                    </a:lnTo>
                    <a:lnTo>
                      <a:pt x="1580" y="11356"/>
                    </a:lnTo>
                    <a:lnTo>
                      <a:pt x="1808" y="11612"/>
                    </a:lnTo>
                    <a:lnTo>
                      <a:pt x="2036" y="11854"/>
                    </a:lnTo>
                    <a:lnTo>
                      <a:pt x="2278" y="12082"/>
                    </a:lnTo>
                    <a:lnTo>
                      <a:pt x="2534" y="12295"/>
                    </a:lnTo>
                    <a:lnTo>
                      <a:pt x="2790" y="12509"/>
                    </a:lnTo>
                    <a:lnTo>
                      <a:pt x="3060" y="12708"/>
                    </a:lnTo>
                    <a:lnTo>
                      <a:pt x="3345" y="12879"/>
                    </a:lnTo>
                    <a:lnTo>
                      <a:pt x="3630" y="13049"/>
                    </a:lnTo>
                    <a:lnTo>
                      <a:pt x="3928" y="13206"/>
                    </a:lnTo>
                    <a:lnTo>
                      <a:pt x="4241" y="13348"/>
                    </a:lnTo>
                    <a:lnTo>
                      <a:pt x="4554" y="13462"/>
                    </a:lnTo>
                    <a:lnTo>
                      <a:pt x="4882" y="13576"/>
                    </a:lnTo>
                    <a:lnTo>
                      <a:pt x="5209" y="13661"/>
                    </a:lnTo>
                    <a:lnTo>
                      <a:pt x="5551" y="13747"/>
                    </a:lnTo>
                    <a:lnTo>
                      <a:pt x="5892" y="13804"/>
                    </a:lnTo>
                    <a:lnTo>
                      <a:pt x="6234" y="13846"/>
                    </a:lnTo>
                    <a:lnTo>
                      <a:pt x="6589" y="13875"/>
                    </a:lnTo>
                    <a:lnTo>
                      <a:pt x="6945" y="13889"/>
                    </a:lnTo>
                    <a:lnTo>
                      <a:pt x="7301" y="13875"/>
                    </a:lnTo>
                    <a:lnTo>
                      <a:pt x="7657" y="13846"/>
                    </a:lnTo>
                    <a:lnTo>
                      <a:pt x="7998" y="13804"/>
                    </a:lnTo>
                    <a:lnTo>
                      <a:pt x="8340" y="13747"/>
                    </a:lnTo>
                    <a:lnTo>
                      <a:pt x="8681" y="13661"/>
                    </a:lnTo>
                    <a:lnTo>
                      <a:pt x="9008" y="13576"/>
                    </a:lnTo>
                    <a:lnTo>
                      <a:pt x="9336" y="13462"/>
                    </a:lnTo>
                    <a:lnTo>
                      <a:pt x="9649" y="13348"/>
                    </a:lnTo>
                    <a:lnTo>
                      <a:pt x="9962" y="13206"/>
                    </a:lnTo>
                    <a:lnTo>
                      <a:pt x="10261" y="13049"/>
                    </a:lnTo>
                    <a:lnTo>
                      <a:pt x="10545" y="12879"/>
                    </a:lnTo>
                    <a:lnTo>
                      <a:pt x="10830" y="12708"/>
                    </a:lnTo>
                    <a:lnTo>
                      <a:pt x="11100" y="12509"/>
                    </a:lnTo>
                    <a:lnTo>
                      <a:pt x="11356" y="12295"/>
                    </a:lnTo>
                    <a:lnTo>
                      <a:pt x="11613" y="12082"/>
                    </a:lnTo>
                    <a:lnTo>
                      <a:pt x="11854" y="11854"/>
                    </a:lnTo>
                    <a:lnTo>
                      <a:pt x="12082" y="11612"/>
                    </a:lnTo>
                    <a:lnTo>
                      <a:pt x="12310" y="11356"/>
                    </a:lnTo>
                    <a:lnTo>
                      <a:pt x="12509" y="11100"/>
                    </a:lnTo>
                    <a:lnTo>
                      <a:pt x="12708" y="10830"/>
                    </a:lnTo>
                    <a:lnTo>
                      <a:pt x="12879" y="10545"/>
                    </a:lnTo>
                    <a:lnTo>
                      <a:pt x="13050" y="10246"/>
                    </a:lnTo>
                    <a:lnTo>
                      <a:pt x="13206" y="9947"/>
                    </a:lnTo>
                    <a:lnTo>
                      <a:pt x="13349" y="9649"/>
                    </a:lnTo>
                    <a:lnTo>
                      <a:pt x="13462" y="9335"/>
                    </a:lnTo>
                    <a:lnTo>
                      <a:pt x="13576" y="9008"/>
                    </a:lnTo>
                    <a:lnTo>
                      <a:pt x="13676" y="8681"/>
                    </a:lnTo>
                    <a:lnTo>
                      <a:pt x="13747" y="8339"/>
                    </a:lnTo>
                    <a:lnTo>
                      <a:pt x="13804" y="7998"/>
                    </a:lnTo>
                    <a:lnTo>
                      <a:pt x="13847" y="7656"/>
                    </a:lnTo>
                    <a:lnTo>
                      <a:pt x="13875" y="7301"/>
                    </a:lnTo>
                    <a:lnTo>
                      <a:pt x="13889" y="6945"/>
                    </a:lnTo>
                    <a:lnTo>
                      <a:pt x="13875" y="6589"/>
                    </a:lnTo>
                    <a:lnTo>
                      <a:pt x="13847" y="6233"/>
                    </a:lnTo>
                    <a:lnTo>
                      <a:pt x="13804" y="5892"/>
                    </a:lnTo>
                    <a:lnTo>
                      <a:pt x="13747" y="5550"/>
                    </a:lnTo>
                    <a:lnTo>
                      <a:pt x="13676" y="5209"/>
                    </a:lnTo>
                    <a:lnTo>
                      <a:pt x="13576" y="4882"/>
                    </a:lnTo>
                    <a:lnTo>
                      <a:pt x="13462" y="4554"/>
                    </a:lnTo>
                    <a:lnTo>
                      <a:pt x="13349" y="4241"/>
                    </a:lnTo>
                    <a:lnTo>
                      <a:pt x="13206" y="3928"/>
                    </a:lnTo>
                    <a:lnTo>
                      <a:pt x="13050" y="3629"/>
                    </a:lnTo>
                    <a:lnTo>
                      <a:pt x="12879" y="3345"/>
                    </a:lnTo>
                    <a:lnTo>
                      <a:pt x="12708" y="3060"/>
                    </a:lnTo>
                    <a:lnTo>
                      <a:pt x="12509" y="2790"/>
                    </a:lnTo>
                    <a:lnTo>
                      <a:pt x="12310" y="2519"/>
                    </a:lnTo>
                    <a:lnTo>
                      <a:pt x="12082" y="2277"/>
                    </a:lnTo>
                    <a:lnTo>
                      <a:pt x="11854" y="2036"/>
                    </a:lnTo>
                    <a:lnTo>
                      <a:pt x="11613" y="1808"/>
                    </a:lnTo>
                    <a:lnTo>
                      <a:pt x="11356" y="1580"/>
                    </a:lnTo>
                    <a:lnTo>
                      <a:pt x="11100" y="1381"/>
                    </a:lnTo>
                    <a:lnTo>
                      <a:pt x="10830" y="1182"/>
                    </a:lnTo>
                    <a:lnTo>
                      <a:pt x="10545" y="1011"/>
                    </a:lnTo>
                    <a:lnTo>
                      <a:pt x="10261" y="840"/>
                    </a:lnTo>
                    <a:lnTo>
                      <a:pt x="9962" y="684"/>
                    </a:lnTo>
                    <a:lnTo>
                      <a:pt x="9649" y="541"/>
                    </a:lnTo>
                    <a:lnTo>
                      <a:pt x="9336" y="428"/>
                    </a:lnTo>
                    <a:lnTo>
                      <a:pt x="9008" y="314"/>
                    </a:lnTo>
                    <a:lnTo>
                      <a:pt x="8681" y="214"/>
                    </a:lnTo>
                    <a:lnTo>
                      <a:pt x="8340" y="143"/>
                    </a:lnTo>
                    <a:lnTo>
                      <a:pt x="7998" y="86"/>
                    </a:lnTo>
                    <a:lnTo>
                      <a:pt x="7657" y="29"/>
                    </a:lnTo>
                    <a:lnTo>
                      <a:pt x="7301" y="15"/>
                    </a:lnTo>
                    <a:lnTo>
                      <a:pt x="6945" y="1"/>
                    </a:lnTo>
                    <a:close/>
                  </a:path>
                </a:pathLst>
              </a:custGeom>
              <a:solidFill>
                <a:srgbClr val="21191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503;p19">
                <a:extLst>
                  <a:ext uri="{FF2B5EF4-FFF2-40B4-BE49-F238E27FC236}">
                    <a16:creationId xmlns:a16="http://schemas.microsoft.com/office/drawing/2014/main" id="{45E84A85-6D29-1246-61EE-7E6F9A1FC206}"/>
                  </a:ext>
                </a:extLst>
              </p:cNvPr>
              <p:cNvSpPr/>
              <p:nvPr/>
            </p:nvSpPr>
            <p:spPr>
              <a:xfrm>
                <a:off x="2282027" y="2416489"/>
                <a:ext cx="101378" cy="101378"/>
              </a:xfrm>
              <a:custGeom>
                <a:avLst/>
                <a:gdLst/>
                <a:ahLst/>
                <a:cxnLst/>
                <a:rect l="l" t="t" r="r" b="b"/>
                <a:pathLst>
                  <a:path w="3046" h="3046" extrusionOk="0">
                    <a:moveTo>
                      <a:pt x="1367" y="0"/>
                    </a:moveTo>
                    <a:lnTo>
                      <a:pt x="1210" y="29"/>
                    </a:lnTo>
                    <a:lnTo>
                      <a:pt x="1068" y="71"/>
                    </a:lnTo>
                    <a:lnTo>
                      <a:pt x="925" y="114"/>
                    </a:lnTo>
                    <a:lnTo>
                      <a:pt x="797" y="185"/>
                    </a:lnTo>
                    <a:lnTo>
                      <a:pt x="669" y="256"/>
                    </a:lnTo>
                    <a:lnTo>
                      <a:pt x="555" y="342"/>
                    </a:lnTo>
                    <a:lnTo>
                      <a:pt x="442" y="441"/>
                    </a:lnTo>
                    <a:lnTo>
                      <a:pt x="342" y="555"/>
                    </a:lnTo>
                    <a:lnTo>
                      <a:pt x="257" y="669"/>
                    </a:lnTo>
                    <a:lnTo>
                      <a:pt x="185" y="797"/>
                    </a:lnTo>
                    <a:lnTo>
                      <a:pt x="114" y="925"/>
                    </a:lnTo>
                    <a:lnTo>
                      <a:pt x="57" y="1067"/>
                    </a:lnTo>
                    <a:lnTo>
                      <a:pt x="29" y="1210"/>
                    </a:lnTo>
                    <a:lnTo>
                      <a:pt x="1" y="1366"/>
                    </a:lnTo>
                    <a:lnTo>
                      <a:pt x="1" y="1523"/>
                    </a:lnTo>
                    <a:lnTo>
                      <a:pt x="1" y="1679"/>
                    </a:lnTo>
                    <a:lnTo>
                      <a:pt x="29" y="1836"/>
                    </a:lnTo>
                    <a:lnTo>
                      <a:pt x="57" y="1978"/>
                    </a:lnTo>
                    <a:lnTo>
                      <a:pt x="114" y="2120"/>
                    </a:lnTo>
                    <a:lnTo>
                      <a:pt x="185" y="2248"/>
                    </a:lnTo>
                    <a:lnTo>
                      <a:pt x="257" y="2376"/>
                    </a:lnTo>
                    <a:lnTo>
                      <a:pt x="342" y="2490"/>
                    </a:lnTo>
                    <a:lnTo>
                      <a:pt x="442" y="2604"/>
                    </a:lnTo>
                    <a:lnTo>
                      <a:pt x="555" y="2704"/>
                    </a:lnTo>
                    <a:lnTo>
                      <a:pt x="669" y="2789"/>
                    </a:lnTo>
                    <a:lnTo>
                      <a:pt x="797" y="2860"/>
                    </a:lnTo>
                    <a:lnTo>
                      <a:pt x="925" y="2931"/>
                    </a:lnTo>
                    <a:lnTo>
                      <a:pt x="1068" y="2974"/>
                    </a:lnTo>
                    <a:lnTo>
                      <a:pt x="1210" y="3017"/>
                    </a:lnTo>
                    <a:lnTo>
                      <a:pt x="1367" y="3045"/>
                    </a:lnTo>
                    <a:lnTo>
                      <a:pt x="1680" y="3045"/>
                    </a:lnTo>
                    <a:lnTo>
                      <a:pt x="1822" y="3017"/>
                    </a:lnTo>
                    <a:lnTo>
                      <a:pt x="1978" y="2974"/>
                    </a:lnTo>
                    <a:lnTo>
                      <a:pt x="2121" y="2931"/>
                    </a:lnTo>
                    <a:lnTo>
                      <a:pt x="2249" y="2860"/>
                    </a:lnTo>
                    <a:lnTo>
                      <a:pt x="2377" y="2789"/>
                    </a:lnTo>
                    <a:lnTo>
                      <a:pt x="2491" y="2704"/>
                    </a:lnTo>
                    <a:lnTo>
                      <a:pt x="2605" y="2604"/>
                    </a:lnTo>
                    <a:lnTo>
                      <a:pt x="2704" y="2490"/>
                    </a:lnTo>
                    <a:lnTo>
                      <a:pt x="2790" y="2376"/>
                    </a:lnTo>
                    <a:lnTo>
                      <a:pt x="2861" y="2248"/>
                    </a:lnTo>
                    <a:lnTo>
                      <a:pt x="2932" y="2120"/>
                    </a:lnTo>
                    <a:lnTo>
                      <a:pt x="2975" y="1978"/>
                    </a:lnTo>
                    <a:lnTo>
                      <a:pt x="3017" y="1836"/>
                    </a:lnTo>
                    <a:lnTo>
                      <a:pt x="3046" y="1679"/>
                    </a:lnTo>
                    <a:lnTo>
                      <a:pt x="3046" y="1523"/>
                    </a:lnTo>
                    <a:lnTo>
                      <a:pt x="3046" y="1366"/>
                    </a:lnTo>
                    <a:lnTo>
                      <a:pt x="3017" y="1210"/>
                    </a:lnTo>
                    <a:lnTo>
                      <a:pt x="2975" y="1067"/>
                    </a:lnTo>
                    <a:lnTo>
                      <a:pt x="2932" y="925"/>
                    </a:lnTo>
                    <a:lnTo>
                      <a:pt x="2861" y="797"/>
                    </a:lnTo>
                    <a:lnTo>
                      <a:pt x="2790" y="669"/>
                    </a:lnTo>
                    <a:lnTo>
                      <a:pt x="2704" y="555"/>
                    </a:lnTo>
                    <a:lnTo>
                      <a:pt x="2605" y="441"/>
                    </a:lnTo>
                    <a:lnTo>
                      <a:pt x="2491" y="342"/>
                    </a:lnTo>
                    <a:lnTo>
                      <a:pt x="2377" y="256"/>
                    </a:lnTo>
                    <a:lnTo>
                      <a:pt x="2249" y="185"/>
                    </a:lnTo>
                    <a:lnTo>
                      <a:pt x="2121" y="114"/>
                    </a:lnTo>
                    <a:lnTo>
                      <a:pt x="1978" y="71"/>
                    </a:lnTo>
                    <a:lnTo>
                      <a:pt x="1822" y="29"/>
                    </a:lnTo>
                    <a:lnTo>
                      <a:pt x="168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504;p19">
                <a:extLst>
                  <a:ext uri="{FF2B5EF4-FFF2-40B4-BE49-F238E27FC236}">
                    <a16:creationId xmlns:a16="http://schemas.microsoft.com/office/drawing/2014/main" id="{FE2494FF-9512-6C98-EE97-389583B59FCE}"/>
                  </a:ext>
                </a:extLst>
              </p:cNvPr>
              <p:cNvSpPr/>
              <p:nvPr/>
            </p:nvSpPr>
            <p:spPr>
              <a:xfrm>
                <a:off x="1657350" y="1114550"/>
                <a:ext cx="484527" cy="1381523"/>
              </a:xfrm>
              <a:custGeom>
                <a:avLst/>
                <a:gdLst/>
                <a:ahLst/>
                <a:cxnLst/>
                <a:rect l="l" t="t" r="r" b="b"/>
                <a:pathLst>
                  <a:path w="14558" h="41509" extrusionOk="0">
                    <a:moveTo>
                      <a:pt x="4525" y="0"/>
                    </a:moveTo>
                    <a:lnTo>
                      <a:pt x="4283" y="28"/>
                    </a:lnTo>
                    <a:lnTo>
                      <a:pt x="4042" y="57"/>
                    </a:lnTo>
                    <a:lnTo>
                      <a:pt x="3800" y="100"/>
                    </a:lnTo>
                    <a:lnTo>
                      <a:pt x="3558" y="157"/>
                    </a:lnTo>
                    <a:lnTo>
                      <a:pt x="3330" y="228"/>
                    </a:lnTo>
                    <a:lnTo>
                      <a:pt x="3102" y="299"/>
                    </a:lnTo>
                    <a:lnTo>
                      <a:pt x="2875" y="384"/>
                    </a:lnTo>
                    <a:lnTo>
                      <a:pt x="2661" y="484"/>
                    </a:lnTo>
                    <a:lnTo>
                      <a:pt x="2462" y="598"/>
                    </a:lnTo>
                    <a:lnTo>
                      <a:pt x="2263" y="711"/>
                    </a:lnTo>
                    <a:lnTo>
                      <a:pt x="2064" y="840"/>
                    </a:lnTo>
                    <a:lnTo>
                      <a:pt x="1879" y="982"/>
                    </a:lnTo>
                    <a:lnTo>
                      <a:pt x="1694" y="1124"/>
                    </a:lnTo>
                    <a:lnTo>
                      <a:pt x="1523" y="1281"/>
                    </a:lnTo>
                    <a:lnTo>
                      <a:pt x="1366" y="1437"/>
                    </a:lnTo>
                    <a:lnTo>
                      <a:pt x="1210" y="1608"/>
                    </a:lnTo>
                    <a:lnTo>
                      <a:pt x="1053" y="1779"/>
                    </a:lnTo>
                    <a:lnTo>
                      <a:pt x="911" y="1964"/>
                    </a:lnTo>
                    <a:lnTo>
                      <a:pt x="783" y="2149"/>
                    </a:lnTo>
                    <a:lnTo>
                      <a:pt x="669" y="2348"/>
                    </a:lnTo>
                    <a:lnTo>
                      <a:pt x="555" y="2547"/>
                    </a:lnTo>
                    <a:lnTo>
                      <a:pt x="456" y="2761"/>
                    </a:lnTo>
                    <a:lnTo>
                      <a:pt x="356" y="2960"/>
                    </a:lnTo>
                    <a:lnTo>
                      <a:pt x="271" y="3188"/>
                    </a:lnTo>
                    <a:lnTo>
                      <a:pt x="199" y="3401"/>
                    </a:lnTo>
                    <a:lnTo>
                      <a:pt x="143" y="3629"/>
                    </a:lnTo>
                    <a:lnTo>
                      <a:pt x="86" y="3856"/>
                    </a:lnTo>
                    <a:lnTo>
                      <a:pt x="43" y="4084"/>
                    </a:lnTo>
                    <a:lnTo>
                      <a:pt x="15" y="4312"/>
                    </a:lnTo>
                    <a:lnTo>
                      <a:pt x="0" y="4554"/>
                    </a:lnTo>
                    <a:lnTo>
                      <a:pt x="0" y="4795"/>
                    </a:lnTo>
                    <a:lnTo>
                      <a:pt x="0" y="5037"/>
                    </a:lnTo>
                    <a:lnTo>
                      <a:pt x="15" y="5279"/>
                    </a:lnTo>
                    <a:lnTo>
                      <a:pt x="57" y="5521"/>
                    </a:lnTo>
                    <a:lnTo>
                      <a:pt x="5052" y="37467"/>
                    </a:lnTo>
                    <a:lnTo>
                      <a:pt x="5109" y="37709"/>
                    </a:lnTo>
                    <a:lnTo>
                      <a:pt x="5152" y="37951"/>
                    </a:lnTo>
                    <a:lnTo>
                      <a:pt x="5223" y="38179"/>
                    </a:lnTo>
                    <a:lnTo>
                      <a:pt x="5308" y="38407"/>
                    </a:lnTo>
                    <a:lnTo>
                      <a:pt x="5393" y="38620"/>
                    </a:lnTo>
                    <a:lnTo>
                      <a:pt x="5493" y="38833"/>
                    </a:lnTo>
                    <a:lnTo>
                      <a:pt x="5607" y="39047"/>
                    </a:lnTo>
                    <a:lnTo>
                      <a:pt x="5721" y="39246"/>
                    </a:lnTo>
                    <a:lnTo>
                      <a:pt x="5849" y="39431"/>
                    </a:lnTo>
                    <a:lnTo>
                      <a:pt x="5977" y="39630"/>
                    </a:lnTo>
                    <a:lnTo>
                      <a:pt x="6133" y="39801"/>
                    </a:lnTo>
                    <a:lnTo>
                      <a:pt x="6276" y="39972"/>
                    </a:lnTo>
                    <a:lnTo>
                      <a:pt x="6446" y="40143"/>
                    </a:lnTo>
                    <a:lnTo>
                      <a:pt x="6603" y="40299"/>
                    </a:lnTo>
                    <a:lnTo>
                      <a:pt x="6788" y="40441"/>
                    </a:lnTo>
                    <a:lnTo>
                      <a:pt x="6973" y="40584"/>
                    </a:lnTo>
                    <a:lnTo>
                      <a:pt x="7158" y="40712"/>
                    </a:lnTo>
                    <a:lnTo>
                      <a:pt x="7357" y="40840"/>
                    </a:lnTo>
                    <a:lnTo>
                      <a:pt x="7556" y="40954"/>
                    </a:lnTo>
                    <a:lnTo>
                      <a:pt x="7756" y="41053"/>
                    </a:lnTo>
                    <a:lnTo>
                      <a:pt x="7969" y="41153"/>
                    </a:lnTo>
                    <a:lnTo>
                      <a:pt x="8182" y="41224"/>
                    </a:lnTo>
                    <a:lnTo>
                      <a:pt x="8410" y="41295"/>
                    </a:lnTo>
                    <a:lnTo>
                      <a:pt x="8624" y="41366"/>
                    </a:lnTo>
                    <a:lnTo>
                      <a:pt x="8851" y="41409"/>
                    </a:lnTo>
                    <a:lnTo>
                      <a:pt x="9093" y="41452"/>
                    </a:lnTo>
                    <a:lnTo>
                      <a:pt x="9321" y="41480"/>
                    </a:lnTo>
                    <a:lnTo>
                      <a:pt x="9563" y="41509"/>
                    </a:lnTo>
                    <a:lnTo>
                      <a:pt x="9790" y="41509"/>
                    </a:lnTo>
                    <a:lnTo>
                      <a:pt x="10032" y="41494"/>
                    </a:lnTo>
                    <a:lnTo>
                      <a:pt x="10274" y="41480"/>
                    </a:lnTo>
                    <a:lnTo>
                      <a:pt x="10516" y="41452"/>
                    </a:lnTo>
                    <a:lnTo>
                      <a:pt x="10758" y="41409"/>
                    </a:lnTo>
                    <a:lnTo>
                      <a:pt x="11000" y="41352"/>
                    </a:lnTo>
                    <a:lnTo>
                      <a:pt x="11228" y="41281"/>
                    </a:lnTo>
                    <a:lnTo>
                      <a:pt x="11455" y="41210"/>
                    </a:lnTo>
                    <a:lnTo>
                      <a:pt x="11669" y="41110"/>
                    </a:lnTo>
                    <a:lnTo>
                      <a:pt x="11882" y="41011"/>
                    </a:lnTo>
                    <a:lnTo>
                      <a:pt x="12096" y="40911"/>
                    </a:lnTo>
                    <a:lnTo>
                      <a:pt x="12295" y="40783"/>
                    </a:lnTo>
                    <a:lnTo>
                      <a:pt x="12494" y="40669"/>
                    </a:lnTo>
                    <a:lnTo>
                      <a:pt x="12679" y="40527"/>
                    </a:lnTo>
                    <a:lnTo>
                      <a:pt x="12850" y="40385"/>
                    </a:lnTo>
                    <a:lnTo>
                      <a:pt x="13035" y="40228"/>
                    </a:lnTo>
                    <a:lnTo>
                      <a:pt x="13191" y="40071"/>
                    </a:lnTo>
                    <a:lnTo>
                      <a:pt x="13348" y="39901"/>
                    </a:lnTo>
                    <a:lnTo>
                      <a:pt x="13504" y="39716"/>
                    </a:lnTo>
                    <a:lnTo>
                      <a:pt x="13633" y="39545"/>
                    </a:lnTo>
                    <a:lnTo>
                      <a:pt x="13775" y="39346"/>
                    </a:lnTo>
                    <a:lnTo>
                      <a:pt x="13889" y="39161"/>
                    </a:lnTo>
                    <a:lnTo>
                      <a:pt x="14002" y="38962"/>
                    </a:lnTo>
                    <a:lnTo>
                      <a:pt x="14102" y="38748"/>
                    </a:lnTo>
                    <a:lnTo>
                      <a:pt x="14202" y="38535"/>
                    </a:lnTo>
                    <a:lnTo>
                      <a:pt x="14287" y="38321"/>
                    </a:lnTo>
                    <a:lnTo>
                      <a:pt x="14358" y="38108"/>
                    </a:lnTo>
                    <a:lnTo>
                      <a:pt x="14415" y="37880"/>
                    </a:lnTo>
                    <a:lnTo>
                      <a:pt x="14472" y="37652"/>
                    </a:lnTo>
                    <a:lnTo>
                      <a:pt x="14515" y="37425"/>
                    </a:lnTo>
                    <a:lnTo>
                      <a:pt x="14543" y="37183"/>
                    </a:lnTo>
                    <a:lnTo>
                      <a:pt x="14557" y="36955"/>
                    </a:lnTo>
                    <a:lnTo>
                      <a:pt x="14557" y="36713"/>
                    </a:lnTo>
                    <a:lnTo>
                      <a:pt x="14557" y="36471"/>
                    </a:lnTo>
                    <a:lnTo>
                      <a:pt x="14529" y="36229"/>
                    </a:lnTo>
                    <a:lnTo>
                      <a:pt x="14501" y="35988"/>
                    </a:lnTo>
                    <a:lnTo>
                      <a:pt x="9492" y="4041"/>
                    </a:lnTo>
                    <a:lnTo>
                      <a:pt x="9449" y="3799"/>
                    </a:lnTo>
                    <a:lnTo>
                      <a:pt x="9392" y="3557"/>
                    </a:lnTo>
                    <a:lnTo>
                      <a:pt x="9335" y="3330"/>
                    </a:lnTo>
                    <a:lnTo>
                      <a:pt x="9250" y="3102"/>
                    </a:lnTo>
                    <a:lnTo>
                      <a:pt x="9164" y="2889"/>
                    </a:lnTo>
                    <a:lnTo>
                      <a:pt x="9065" y="2675"/>
                    </a:lnTo>
                    <a:lnTo>
                      <a:pt x="8951" y="2462"/>
                    </a:lnTo>
                    <a:lnTo>
                      <a:pt x="8837" y="2263"/>
                    </a:lnTo>
                    <a:lnTo>
                      <a:pt x="8709" y="2063"/>
                    </a:lnTo>
                    <a:lnTo>
                      <a:pt x="8567" y="1878"/>
                    </a:lnTo>
                    <a:lnTo>
                      <a:pt x="8424" y="1708"/>
                    </a:lnTo>
                    <a:lnTo>
                      <a:pt x="8268" y="1523"/>
                    </a:lnTo>
                    <a:lnTo>
                      <a:pt x="8111" y="1366"/>
                    </a:lnTo>
                    <a:lnTo>
                      <a:pt x="7941" y="1210"/>
                    </a:lnTo>
                    <a:lnTo>
                      <a:pt x="7770" y="1053"/>
                    </a:lnTo>
                    <a:lnTo>
                      <a:pt x="7585" y="925"/>
                    </a:lnTo>
                    <a:lnTo>
                      <a:pt x="7400" y="783"/>
                    </a:lnTo>
                    <a:lnTo>
                      <a:pt x="7201" y="669"/>
                    </a:lnTo>
                    <a:lnTo>
                      <a:pt x="7001" y="555"/>
                    </a:lnTo>
                    <a:lnTo>
                      <a:pt x="6802" y="455"/>
                    </a:lnTo>
                    <a:lnTo>
                      <a:pt x="6589" y="356"/>
                    </a:lnTo>
                    <a:lnTo>
                      <a:pt x="6375" y="270"/>
                    </a:lnTo>
                    <a:lnTo>
                      <a:pt x="6148" y="199"/>
                    </a:lnTo>
                    <a:lnTo>
                      <a:pt x="5920" y="142"/>
                    </a:lnTo>
                    <a:lnTo>
                      <a:pt x="5692" y="85"/>
                    </a:lnTo>
                    <a:lnTo>
                      <a:pt x="5465" y="43"/>
                    </a:lnTo>
                    <a:lnTo>
                      <a:pt x="5237" y="14"/>
                    </a:lnTo>
                    <a:lnTo>
                      <a:pt x="4995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505;p19">
                <a:extLst>
                  <a:ext uri="{FF2B5EF4-FFF2-40B4-BE49-F238E27FC236}">
                    <a16:creationId xmlns:a16="http://schemas.microsoft.com/office/drawing/2014/main" id="{D7DBA071-DD0D-710C-8313-CDF190CB07FA}"/>
                  </a:ext>
                </a:extLst>
              </p:cNvPr>
              <p:cNvSpPr/>
              <p:nvPr/>
            </p:nvSpPr>
            <p:spPr>
              <a:xfrm>
                <a:off x="2076009" y="1114550"/>
                <a:ext cx="477903" cy="1197771"/>
              </a:xfrm>
              <a:custGeom>
                <a:avLst/>
                <a:gdLst/>
                <a:ahLst/>
                <a:cxnLst/>
                <a:rect l="l" t="t" r="r" b="b"/>
                <a:pathLst>
                  <a:path w="14359" h="35988" extrusionOk="0">
                    <a:moveTo>
                      <a:pt x="9463" y="0"/>
                    </a:moveTo>
                    <a:lnTo>
                      <a:pt x="9236" y="14"/>
                    </a:lnTo>
                    <a:lnTo>
                      <a:pt x="8994" y="28"/>
                    </a:lnTo>
                    <a:lnTo>
                      <a:pt x="8766" y="71"/>
                    </a:lnTo>
                    <a:lnTo>
                      <a:pt x="8538" y="114"/>
                    </a:lnTo>
                    <a:lnTo>
                      <a:pt x="8311" y="171"/>
                    </a:lnTo>
                    <a:lnTo>
                      <a:pt x="8083" y="242"/>
                    </a:lnTo>
                    <a:lnTo>
                      <a:pt x="7870" y="313"/>
                    </a:lnTo>
                    <a:lnTo>
                      <a:pt x="7656" y="398"/>
                    </a:lnTo>
                    <a:lnTo>
                      <a:pt x="7443" y="498"/>
                    </a:lnTo>
                    <a:lnTo>
                      <a:pt x="7244" y="612"/>
                    </a:lnTo>
                    <a:lnTo>
                      <a:pt x="7044" y="726"/>
                    </a:lnTo>
                    <a:lnTo>
                      <a:pt x="6859" y="854"/>
                    </a:lnTo>
                    <a:lnTo>
                      <a:pt x="6674" y="996"/>
                    </a:lnTo>
                    <a:lnTo>
                      <a:pt x="6489" y="1138"/>
                    </a:lnTo>
                    <a:lnTo>
                      <a:pt x="6319" y="1281"/>
                    </a:lnTo>
                    <a:lnTo>
                      <a:pt x="6148" y="1451"/>
                    </a:lnTo>
                    <a:lnTo>
                      <a:pt x="5991" y="1622"/>
                    </a:lnTo>
                    <a:lnTo>
                      <a:pt x="5849" y="1793"/>
                    </a:lnTo>
                    <a:lnTo>
                      <a:pt x="5707" y="1978"/>
                    </a:lnTo>
                    <a:lnTo>
                      <a:pt x="5564" y="2163"/>
                    </a:lnTo>
                    <a:lnTo>
                      <a:pt x="5451" y="2362"/>
                    </a:lnTo>
                    <a:lnTo>
                      <a:pt x="5337" y="2576"/>
                    </a:lnTo>
                    <a:lnTo>
                      <a:pt x="5223" y="2789"/>
                    </a:lnTo>
                    <a:lnTo>
                      <a:pt x="5137" y="3003"/>
                    </a:lnTo>
                    <a:lnTo>
                      <a:pt x="5052" y="3230"/>
                    </a:lnTo>
                    <a:lnTo>
                      <a:pt x="4981" y="3458"/>
                    </a:lnTo>
                    <a:lnTo>
                      <a:pt x="4924" y="3686"/>
                    </a:lnTo>
                    <a:lnTo>
                      <a:pt x="4867" y="3927"/>
                    </a:lnTo>
                    <a:lnTo>
                      <a:pt x="72" y="30352"/>
                    </a:lnTo>
                    <a:lnTo>
                      <a:pt x="43" y="30594"/>
                    </a:lnTo>
                    <a:lnTo>
                      <a:pt x="15" y="30836"/>
                    </a:lnTo>
                    <a:lnTo>
                      <a:pt x="1" y="31078"/>
                    </a:lnTo>
                    <a:lnTo>
                      <a:pt x="1" y="31320"/>
                    </a:lnTo>
                    <a:lnTo>
                      <a:pt x="15" y="31548"/>
                    </a:lnTo>
                    <a:lnTo>
                      <a:pt x="29" y="31790"/>
                    </a:lnTo>
                    <a:lnTo>
                      <a:pt x="72" y="32017"/>
                    </a:lnTo>
                    <a:lnTo>
                      <a:pt x="114" y="32245"/>
                    </a:lnTo>
                    <a:lnTo>
                      <a:pt x="171" y="32473"/>
                    </a:lnTo>
                    <a:lnTo>
                      <a:pt x="242" y="32700"/>
                    </a:lnTo>
                    <a:lnTo>
                      <a:pt x="314" y="32914"/>
                    </a:lnTo>
                    <a:lnTo>
                      <a:pt x="413" y="33127"/>
                    </a:lnTo>
                    <a:lnTo>
                      <a:pt x="499" y="33341"/>
                    </a:lnTo>
                    <a:lnTo>
                      <a:pt x="612" y="33540"/>
                    </a:lnTo>
                    <a:lnTo>
                      <a:pt x="726" y="33739"/>
                    </a:lnTo>
                    <a:lnTo>
                      <a:pt x="854" y="33924"/>
                    </a:lnTo>
                    <a:lnTo>
                      <a:pt x="997" y="34109"/>
                    </a:lnTo>
                    <a:lnTo>
                      <a:pt x="1139" y="34294"/>
                    </a:lnTo>
                    <a:lnTo>
                      <a:pt x="1295" y="34465"/>
                    </a:lnTo>
                    <a:lnTo>
                      <a:pt x="1452" y="34636"/>
                    </a:lnTo>
                    <a:lnTo>
                      <a:pt x="1623" y="34792"/>
                    </a:lnTo>
                    <a:lnTo>
                      <a:pt x="1793" y="34934"/>
                    </a:lnTo>
                    <a:lnTo>
                      <a:pt x="1978" y="35077"/>
                    </a:lnTo>
                    <a:lnTo>
                      <a:pt x="2163" y="35219"/>
                    </a:lnTo>
                    <a:lnTo>
                      <a:pt x="2363" y="35333"/>
                    </a:lnTo>
                    <a:lnTo>
                      <a:pt x="2576" y="35447"/>
                    </a:lnTo>
                    <a:lnTo>
                      <a:pt x="2790" y="35561"/>
                    </a:lnTo>
                    <a:lnTo>
                      <a:pt x="3003" y="35646"/>
                    </a:lnTo>
                    <a:lnTo>
                      <a:pt x="3231" y="35731"/>
                    </a:lnTo>
                    <a:lnTo>
                      <a:pt x="3458" y="35803"/>
                    </a:lnTo>
                    <a:lnTo>
                      <a:pt x="3686" y="35859"/>
                    </a:lnTo>
                    <a:lnTo>
                      <a:pt x="3928" y="35916"/>
                    </a:lnTo>
                    <a:lnTo>
                      <a:pt x="4170" y="35959"/>
                    </a:lnTo>
                    <a:lnTo>
                      <a:pt x="4412" y="35973"/>
                    </a:lnTo>
                    <a:lnTo>
                      <a:pt x="4654" y="35988"/>
                    </a:lnTo>
                    <a:lnTo>
                      <a:pt x="4896" y="35988"/>
                    </a:lnTo>
                    <a:lnTo>
                      <a:pt x="5137" y="35973"/>
                    </a:lnTo>
                    <a:lnTo>
                      <a:pt x="5365" y="35959"/>
                    </a:lnTo>
                    <a:lnTo>
                      <a:pt x="5593" y="35916"/>
                    </a:lnTo>
                    <a:lnTo>
                      <a:pt x="5821" y="35874"/>
                    </a:lnTo>
                    <a:lnTo>
                      <a:pt x="6048" y="35817"/>
                    </a:lnTo>
                    <a:lnTo>
                      <a:pt x="6276" y="35746"/>
                    </a:lnTo>
                    <a:lnTo>
                      <a:pt x="6489" y="35674"/>
                    </a:lnTo>
                    <a:lnTo>
                      <a:pt x="6703" y="35589"/>
                    </a:lnTo>
                    <a:lnTo>
                      <a:pt x="6916" y="35489"/>
                    </a:lnTo>
                    <a:lnTo>
                      <a:pt x="7115" y="35376"/>
                    </a:lnTo>
                    <a:lnTo>
                      <a:pt x="7315" y="35262"/>
                    </a:lnTo>
                    <a:lnTo>
                      <a:pt x="7514" y="35134"/>
                    </a:lnTo>
                    <a:lnTo>
                      <a:pt x="7699" y="35006"/>
                    </a:lnTo>
                    <a:lnTo>
                      <a:pt x="7870" y="34849"/>
                    </a:lnTo>
                    <a:lnTo>
                      <a:pt x="8040" y="34707"/>
                    </a:lnTo>
                    <a:lnTo>
                      <a:pt x="8211" y="34536"/>
                    </a:lnTo>
                    <a:lnTo>
                      <a:pt x="8368" y="34380"/>
                    </a:lnTo>
                    <a:lnTo>
                      <a:pt x="8524" y="34195"/>
                    </a:lnTo>
                    <a:lnTo>
                      <a:pt x="8652" y="34010"/>
                    </a:lnTo>
                    <a:lnTo>
                      <a:pt x="8795" y="33825"/>
                    </a:lnTo>
                    <a:lnTo>
                      <a:pt x="8908" y="33625"/>
                    </a:lnTo>
                    <a:lnTo>
                      <a:pt x="9022" y="33412"/>
                    </a:lnTo>
                    <a:lnTo>
                      <a:pt x="9136" y="33213"/>
                    </a:lnTo>
                    <a:lnTo>
                      <a:pt x="9221" y="32985"/>
                    </a:lnTo>
                    <a:lnTo>
                      <a:pt x="9307" y="32772"/>
                    </a:lnTo>
                    <a:lnTo>
                      <a:pt x="9378" y="32530"/>
                    </a:lnTo>
                    <a:lnTo>
                      <a:pt x="9449" y="32302"/>
                    </a:lnTo>
                    <a:lnTo>
                      <a:pt x="9492" y="32060"/>
                    </a:lnTo>
                    <a:lnTo>
                      <a:pt x="14287" y="5635"/>
                    </a:lnTo>
                    <a:lnTo>
                      <a:pt x="14330" y="5393"/>
                    </a:lnTo>
                    <a:lnTo>
                      <a:pt x="14344" y="5151"/>
                    </a:lnTo>
                    <a:lnTo>
                      <a:pt x="14358" y="4909"/>
                    </a:lnTo>
                    <a:lnTo>
                      <a:pt x="14358" y="4667"/>
                    </a:lnTo>
                    <a:lnTo>
                      <a:pt x="14344" y="4440"/>
                    </a:lnTo>
                    <a:lnTo>
                      <a:pt x="14330" y="4198"/>
                    </a:lnTo>
                    <a:lnTo>
                      <a:pt x="14287" y="3970"/>
                    </a:lnTo>
                    <a:lnTo>
                      <a:pt x="14245" y="3742"/>
                    </a:lnTo>
                    <a:lnTo>
                      <a:pt x="14188" y="3515"/>
                    </a:lnTo>
                    <a:lnTo>
                      <a:pt x="14117" y="3287"/>
                    </a:lnTo>
                    <a:lnTo>
                      <a:pt x="14045" y="3074"/>
                    </a:lnTo>
                    <a:lnTo>
                      <a:pt x="13960" y="2860"/>
                    </a:lnTo>
                    <a:lnTo>
                      <a:pt x="13860" y="2647"/>
                    </a:lnTo>
                    <a:lnTo>
                      <a:pt x="13747" y="2448"/>
                    </a:lnTo>
                    <a:lnTo>
                      <a:pt x="13633" y="2248"/>
                    </a:lnTo>
                    <a:lnTo>
                      <a:pt x="13505" y="2063"/>
                    </a:lnTo>
                    <a:lnTo>
                      <a:pt x="13377" y="1878"/>
                    </a:lnTo>
                    <a:lnTo>
                      <a:pt x="13220" y="1693"/>
                    </a:lnTo>
                    <a:lnTo>
                      <a:pt x="13078" y="1523"/>
                    </a:lnTo>
                    <a:lnTo>
                      <a:pt x="12907" y="1352"/>
                    </a:lnTo>
                    <a:lnTo>
                      <a:pt x="12736" y="1195"/>
                    </a:lnTo>
                    <a:lnTo>
                      <a:pt x="12566" y="1053"/>
                    </a:lnTo>
                    <a:lnTo>
                      <a:pt x="12381" y="911"/>
                    </a:lnTo>
                    <a:lnTo>
                      <a:pt x="12196" y="783"/>
                    </a:lnTo>
                    <a:lnTo>
                      <a:pt x="11996" y="655"/>
                    </a:lnTo>
                    <a:lnTo>
                      <a:pt x="11783" y="541"/>
                    </a:lnTo>
                    <a:lnTo>
                      <a:pt x="11584" y="441"/>
                    </a:lnTo>
                    <a:lnTo>
                      <a:pt x="11356" y="342"/>
                    </a:lnTo>
                    <a:lnTo>
                      <a:pt x="11128" y="256"/>
                    </a:lnTo>
                    <a:lnTo>
                      <a:pt x="10901" y="185"/>
                    </a:lnTo>
                    <a:lnTo>
                      <a:pt x="10673" y="128"/>
                    </a:lnTo>
                    <a:lnTo>
                      <a:pt x="10431" y="71"/>
                    </a:lnTo>
                    <a:lnTo>
                      <a:pt x="10189" y="43"/>
                    </a:lnTo>
                    <a:lnTo>
                      <a:pt x="9947" y="14"/>
                    </a:lnTo>
                    <a:lnTo>
                      <a:pt x="9705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506;p19">
                <a:extLst>
                  <a:ext uri="{FF2B5EF4-FFF2-40B4-BE49-F238E27FC236}">
                    <a16:creationId xmlns:a16="http://schemas.microsoft.com/office/drawing/2014/main" id="{4D0F9708-BB56-6A18-DF76-0979EACCAC68}"/>
                  </a:ext>
                </a:extLst>
              </p:cNvPr>
              <p:cNvSpPr/>
              <p:nvPr/>
            </p:nvSpPr>
            <p:spPr>
              <a:xfrm>
                <a:off x="1734998" y="2217094"/>
                <a:ext cx="575954" cy="703792"/>
              </a:xfrm>
              <a:custGeom>
                <a:avLst/>
                <a:gdLst/>
                <a:ahLst/>
                <a:cxnLst/>
                <a:rect l="l" t="t" r="r" b="b"/>
                <a:pathLst>
                  <a:path w="17305" h="21146" extrusionOk="0">
                    <a:moveTo>
                      <a:pt x="11485" y="0"/>
                    </a:moveTo>
                    <a:lnTo>
                      <a:pt x="11214" y="15"/>
                    </a:lnTo>
                    <a:lnTo>
                      <a:pt x="10930" y="29"/>
                    </a:lnTo>
                    <a:lnTo>
                      <a:pt x="10659" y="71"/>
                    </a:lnTo>
                    <a:lnTo>
                      <a:pt x="10375" y="114"/>
                    </a:lnTo>
                    <a:lnTo>
                      <a:pt x="10104" y="185"/>
                    </a:lnTo>
                    <a:lnTo>
                      <a:pt x="9834" y="256"/>
                    </a:lnTo>
                    <a:lnTo>
                      <a:pt x="9578" y="342"/>
                    </a:lnTo>
                    <a:lnTo>
                      <a:pt x="9322" y="441"/>
                    </a:lnTo>
                    <a:lnTo>
                      <a:pt x="9065" y="555"/>
                    </a:lnTo>
                    <a:lnTo>
                      <a:pt x="8809" y="683"/>
                    </a:lnTo>
                    <a:lnTo>
                      <a:pt x="8567" y="811"/>
                    </a:lnTo>
                    <a:lnTo>
                      <a:pt x="8325" y="968"/>
                    </a:lnTo>
                    <a:lnTo>
                      <a:pt x="8098" y="1124"/>
                    </a:lnTo>
                    <a:lnTo>
                      <a:pt x="7870" y="1295"/>
                    </a:lnTo>
                    <a:lnTo>
                      <a:pt x="7657" y="1480"/>
                    </a:lnTo>
                    <a:lnTo>
                      <a:pt x="7443" y="1679"/>
                    </a:lnTo>
                    <a:lnTo>
                      <a:pt x="7244" y="1879"/>
                    </a:lnTo>
                    <a:lnTo>
                      <a:pt x="7059" y="2092"/>
                    </a:lnTo>
                    <a:lnTo>
                      <a:pt x="6874" y="2320"/>
                    </a:lnTo>
                    <a:lnTo>
                      <a:pt x="6703" y="2562"/>
                    </a:lnTo>
                    <a:lnTo>
                      <a:pt x="6547" y="2818"/>
                    </a:lnTo>
                    <a:lnTo>
                      <a:pt x="826" y="12380"/>
                    </a:lnTo>
                    <a:lnTo>
                      <a:pt x="684" y="12636"/>
                    </a:lnTo>
                    <a:lnTo>
                      <a:pt x="542" y="12907"/>
                    </a:lnTo>
                    <a:lnTo>
                      <a:pt x="428" y="13177"/>
                    </a:lnTo>
                    <a:lnTo>
                      <a:pt x="328" y="13448"/>
                    </a:lnTo>
                    <a:lnTo>
                      <a:pt x="243" y="13718"/>
                    </a:lnTo>
                    <a:lnTo>
                      <a:pt x="172" y="13988"/>
                    </a:lnTo>
                    <a:lnTo>
                      <a:pt x="101" y="14273"/>
                    </a:lnTo>
                    <a:lnTo>
                      <a:pt x="58" y="14543"/>
                    </a:lnTo>
                    <a:lnTo>
                      <a:pt x="29" y="14828"/>
                    </a:lnTo>
                    <a:lnTo>
                      <a:pt x="15" y="15112"/>
                    </a:lnTo>
                    <a:lnTo>
                      <a:pt x="1" y="15383"/>
                    </a:lnTo>
                    <a:lnTo>
                      <a:pt x="15" y="15667"/>
                    </a:lnTo>
                    <a:lnTo>
                      <a:pt x="44" y="15952"/>
                    </a:lnTo>
                    <a:lnTo>
                      <a:pt x="72" y="16222"/>
                    </a:lnTo>
                    <a:lnTo>
                      <a:pt x="115" y="16493"/>
                    </a:lnTo>
                    <a:lnTo>
                      <a:pt x="186" y="16763"/>
                    </a:lnTo>
                    <a:lnTo>
                      <a:pt x="257" y="17034"/>
                    </a:lnTo>
                    <a:lnTo>
                      <a:pt x="342" y="17304"/>
                    </a:lnTo>
                    <a:lnTo>
                      <a:pt x="442" y="17560"/>
                    </a:lnTo>
                    <a:lnTo>
                      <a:pt x="556" y="17816"/>
                    </a:lnTo>
                    <a:lnTo>
                      <a:pt x="684" y="18072"/>
                    </a:lnTo>
                    <a:lnTo>
                      <a:pt x="812" y="18314"/>
                    </a:lnTo>
                    <a:lnTo>
                      <a:pt x="969" y="18556"/>
                    </a:lnTo>
                    <a:lnTo>
                      <a:pt x="1125" y="18784"/>
                    </a:lnTo>
                    <a:lnTo>
                      <a:pt x="1296" y="19011"/>
                    </a:lnTo>
                    <a:lnTo>
                      <a:pt x="1481" y="19225"/>
                    </a:lnTo>
                    <a:lnTo>
                      <a:pt x="1680" y="19438"/>
                    </a:lnTo>
                    <a:lnTo>
                      <a:pt x="1879" y="19638"/>
                    </a:lnTo>
                    <a:lnTo>
                      <a:pt x="2107" y="19823"/>
                    </a:lnTo>
                    <a:lnTo>
                      <a:pt x="2335" y="20008"/>
                    </a:lnTo>
                    <a:lnTo>
                      <a:pt x="2577" y="20178"/>
                    </a:lnTo>
                    <a:lnTo>
                      <a:pt x="2819" y="20335"/>
                    </a:lnTo>
                    <a:lnTo>
                      <a:pt x="3075" y="20477"/>
                    </a:lnTo>
                    <a:lnTo>
                      <a:pt x="3345" y="20605"/>
                    </a:lnTo>
                    <a:lnTo>
                      <a:pt x="3615" y="20733"/>
                    </a:lnTo>
                    <a:lnTo>
                      <a:pt x="3886" y="20833"/>
                    </a:lnTo>
                    <a:lnTo>
                      <a:pt x="4156" y="20918"/>
                    </a:lnTo>
                    <a:lnTo>
                      <a:pt x="4426" y="20989"/>
                    </a:lnTo>
                    <a:lnTo>
                      <a:pt x="4711" y="21046"/>
                    </a:lnTo>
                    <a:lnTo>
                      <a:pt x="4981" y="21089"/>
                    </a:lnTo>
                    <a:lnTo>
                      <a:pt x="5266" y="21132"/>
                    </a:lnTo>
                    <a:lnTo>
                      <a:pt x="5551" y="21146"/>
                    </a:lnTo>
                    <a:lnTo>
                      <a:pt x="6106" y="21146"/>
                    </a:lnTo>
                    <a:lnTo>
                      <a:pt x="6390" y="21118"/>
                    </a:lnTo>
                    <a:lnTo>
                      <a:pt x="6661" y="21089"/>
                    </a:lnTo>
                    <a:lnTo>
                      <a:pt x="6931" y="21032"/>
                    </a:lnTo>
                    <a:lnTo>
                      <a:pt x="7201" y="20975"/>
                    </a:lnTo>
                    <a:lnTo>
                      <a:pt x="7472" y="20904"/>
                    </a:lnTo>
                    <a:lnTo>
                      <a:pt x="7742" y="20819"/>
                    </a:lnTo>
                    <a:lnTo>
                      <a:pt x="7998" y="20719"/>
                    </a:lnTo>
                    <a:lnTo>
                      <a:pt x="8254" y="20605"/>
                    </a:lnTo>
                    <a:lnTo>
                      <a:pt x="8510" y="20477"/>
                    </a:lnTo>
                    <a:lnTo>
                      <a:pt x="8752" y="20335"/>
                    </a:lnTo>
                    <a:lnTo>
                      <a:pt x="8994" y="20193"/>
                    </a:lnTo>
                    <a:lnTo>
                      <a:pt x="9222" y="20036"/>
                    </a:lnTo>
                    <a:lnTo>
                      <a:pt x="9450" y="19865"/>
                    </a:lnTo>
                    <a:lnTo>
                      <a:pt x="9663" y="19680"/>
                    </a:lnTo>
                    <a:lnTo>
                      <a:pt x="9877" y="19481"/>
                    </a:lnTo>
                    <a:lnTo>
                      <a:pt x="10076" y="19268"/>
                    </a:lnTo>
                    <a:lnTo>
                      <a:pt x="10261" y="19054"/>
                    </a:lnTo>
                    <a:lnTo>
                      <a:pt x="10446" y="18826"/>
                    </a:lnTo>
                    <a:lnTo>
                      <a:pt x="10616" y="18585"/>
                    </a:lnTo>
                    <a:lnTo>
                      <a:pt x="10773" y="18328"/>
                    </a:lnTo>
                    <a:lnTo>
                      <a:pt x="16493" y="8766"/>
                    </a:lnTo>
                    <a:lnTo>
                      <a:pt x="16636" y="8510"/>
                    </a:lnTo>
                    <a:lnTo>
                      <a:pt x="16764" y="8254"/>
                    </a:lnTo>
                    <a:lnTo>
                      <a:pt x="16892" y="7983"/>
                    </a:lnTo>
                    <a:lnTo>
                      <a:pt x="16991" y="7713"/>
                    </a:lnTo>
                    <a:lnTo>
                      <a:pt x="17077" y="7443"/>
                    </a:lnTo>
                    <a:lnTo>
                      <a:pt x="17148" y="7158"/>
                    </a:lnTo>
                    <a:lnTo>
                      <a:pt x="17205" y="6888"/>
                    </a:lnTo>
                    <a:lnTo>
                      <a:pt x="17262" y="6603"/>
                    </a:lnTo>
                    <a:lnTo>
                      <a:pt x="17290" y="6318"/>
                    </a:lnTo>
                    <a:lnTo>
                      <a:pt x="17305" y="6048"/>
                    </a:lnTo>
                    <a:lnTo>
                      <a:pt x="17305" y="5763"/>
                    </a:lnTo>
                    <a:lnTo>
                      <a:pt x="17305" y="5479"/>
                    </a:lnTo>
                    <a:lnTo>
                      <a:pt x="17276" y="5208"/>
                    </a:lnTo>
                    <a:lnTo>
                      <a:pt x="17248" y="4924"/>
                    </a:lnTo>
                    <a:lnTo>
                      <a:pt x="17191" y="4653"/>
                    </a:lnTo>
                    <a:lnTo>
                      <a:pt x="17134" y="4383"/>
                    </a:lnTo>
                    <a:lnTo>
                      <a:pt x="17063" y="4113"/>
                    </a:lnTo>
                    <a:lnTo>
                      <a:pt x="16977" y="3842"/>
                    </a:lnTo>
                    <a:lnTo>
                      <a:pt x="16878" y="3586"/>
                    </a:lnTo>
                    <a:lnTo>
                      <a:pt x="16764" y="3330"/>
                    </a:lnTo>
                    <a:lnTo>
                      <a:pt x="16636" y="3088"/>
                    </a:lnTo>
                    <a:lnTo>
                      <a:pt x="16508" y="2832"/>
                    </a:lnTo>
                    <a:lnTo>
                      <a:pt x="16351" y="2604"/>
                    </a:lnTo>
                    <a:lnTo>
                      <a:pt x="16195" y="2362"/>
                    </a:lnTo>
                    <a:lnTo>
                      <a:pt x="16024" y="2149"/>
                    </a:lnTo>
                    <a:lnTo>
                      <a:pt x="15839" y="1921"/>
                    </a:lnTo>
                    <a:lnTo>
                      <a:pt x="15640" y="1722"/>
                    </a:lnTo>
                    <a:lnTo>
                      <a:pt x="15440" y="1523"/>
                    </a:lnTo>
                    <a:lnTo>
                      <a:pt x="15213" y="1324"/>
                    </a:lnTo>
                    <a:lnTo>
                      <a:pt x="14985" y="1153"/>
                    </a:lnTo>
                    <a:lnTo>
                      <a:pt x="14743" y="982"/>
                    </a:lnTo>
                    <a:lnTo>
                      <a:pt x="14501" y="826"/>
                    </a:lnTo>
                    <a:lnTo>
                      <a:pt x="14231" y="669"/>
                    </a:lnTo>
                    <a:lnTo>
                      <a:pt x="13975" y="541"/>
                    </a:lnTo>
                    <a:lnTo>
                      <a:pt x="13704" y="427"/>
                    </a:lnTo>
                    <a:lnTo>
                      <a:pt x="13434" y="328"/>
                    </a:lnTo>
                    <a:lnTo>
                      <a:pt x="13164" y="242"/>
                    </a:lnTo>
                    <a:lnTo>
                      <a:pt x="12893" y="157"/>
                    </a:lnTo>
                    <a:lnTo>
                      <a:pt x="12609" y="100"/>
                    </a:lnTo>
                    <a:lnTo>
                      <a:pt x="12324" y="57"/>
                    </a:lnTo>
                    <a:lnTo>
                      <a:pt x="12054" y="29"/>
                    </a:lnTo>
                    <a:lnTo>
                      <a:pt x="1176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507;p19">
                <a:extLst>
                  <a:ext uri="{FF2B5EF4-FFF2-40B4-BE49-F238E27FC236}">
                    <a16:creationId xmlns:a16="http://schemas.microsoft.com/office/drawing/2014/main" id="{15DF10D0-67F3-1729-5456-0548B37606A9}"/>
                  </a:ext>
                </a:extLst>
              </p:cNvPr>
              <p:cNvSpPr/>
              <p:nvPr/>
            </p:nvSpPr>
            <p:spPr>
              <a:xfrm>
                <a:off x="2421280" y="1708440"/>
                <a:ext cx="318747" cy="969985"/>
              </a:xfrm>
              <a:custGeom>
                <a:avLst/>
                <a:gdLst/>
                <a:ahLst/>
                <a:cxnLst/>
                <a:rect l="l" t="t" r="r" b="b"/>
                <a:pathLst>
                  <a:path w="9577" h="29144" extrusionOk="0">
                    <a:moveTo>
                      <a:pt x="4781" y="0"/>
                    </a:moveTo>
                    <a:lnTo>
                      <a:pt x="4539" y="15"/>
                    </a:lnTo>
                    <a:lnTo>
                      <a:pt x="4298" y="29"/>
                    </a:lnTo>
                    <a:lnTo>
                      <a:pt x="4056" y="57"/>
                    </a:lnTo>
                    <a:lnTo>
                      <a:pt x="3828" y="100"/>
                    </a:lnTo>
                    <a:lnTo>
                      <a:pt x="3586" y="157"/>
                    </a:lnTo>
                    <a:lnTo>
                      <a:pt x="3373" y="228"/>
                    </a:lnTo>
                    <a:lnTo>
                      <a:pt x="3145" y="299"/>
                    </a:lnTo>
                    <a:lnTo>
                      <a:pt x="2931" y="385"/>
                    </a:lnTo>
                    <a:lnTo>
                      <a:pt x="2718" y="484"/>
                    </a:lnTo>
                    <a:lnTo>
                      <a:pt x="2505" y="584"/>
                    </a:lnTo>
                    <a:lnTo>
                      <a:pt x="2305" y="698"/>
                    </a:lnTo>
                    <a:lnTo>
                      <a:pt x="2120" y="826"/>
                    </a:lnTo>
                    <a:lnTo>
                      <a:pt x="1921" y="954"/>
                    </a:lnTo>
                    <a:lnTo>
                      <a:pt x="1750" y="1096"/>
                    </a:lnTo>
                    <a:lnTo>
                      <a:pt x="1565" y="1253"/>
                    </a:lnTo>
                    <a:lnTo>
                      <a:pt x="1409" y="1409"/>
                    </a:lnTo>
                    <a:lnTo>
                      <a:pt x="1252" y="1580"/>
                    </a:lnTo>
                    <a:lnTo>
                      <a:pt x="1096" y="1751"/>
                    </a:lnTo>
                    <a:lnTo>
                      <a:pt x="954" y="1936"/>
                    </a:lnTo>
                    <a:lnTo>
                      <a:pt x="825" y="2121"/>
                    </a:lnTo>
                    <a:lnTo>
                      <a:pt x="697" y="2320"/>
                    </a:lnTo>
                    <a:lnTo>
                      <a:pt x="584" y="2519"/>
                    </a:lnTo>
                    <a:lnTo>
                      <a:pt x="470" y="2718"/>
                    </a:lnTo>
                    <a:lnTo>
                      <a:pt x="384" y="2932"/>
                    </a:lnTo>
                    <a:lnTo>
                      <a:pt x="285" y="3145"/>
                    </a:lnTo>
                    <a:lnTo>
                      <a:pt x="214" y="3373"/>
                    </a:lnTo>
                    <a:lnTo>
                      <a:pt x="157" y="3601"/>
                    </a:lnTo>
                    <a:lnTo>
                      <a:pt x="100" y="3828"/>
                    </a:lnTo>
                    <a:lnTo>
                      <a:pt x="57" y="4070"/>
                    </a:lnTo>
                    <a:lnTo>
                      <a:pt x="29" y="4298"/>
                    </a:lnTo>
                    <a:lnTo>
                      <a:pt x="0" y="4540"/>
                    </a:lnTo>
                    <a:lnTo>
                      <a:pt x="0" y="4796"/>
                    </a:lnTo>
                    <a:lnTo>
                      <a:pt x="0" y="24362"/>
                    </a:lnTo>
                    <a:lnTo>
                      <a:pt x="0" y="24604"/>
                    </a:lnTo>
                    <a:lnTo>
                      <a:pt x="29" y="24846"/>
                    </a:lnTo>
                    <a:lnTo>
                      <a:pt x="57" y="25088"/>
                    </a:lnTo>
                    <a:lnTo>
                      <a:pt x="100" y="25330"/>
                    </a:lnTo>
                    <a:lnTo>
                      <a:pt x="157" y="25557"/>
                    </a:lnTo>
                    <a:lnTo>
                      <a:pt x="214" y="25785"/>
                    </a:lnTo>
                    <a:lnTo>
                      <a:pt x="285" y="25998"/>
                    </a:lnTo>
                    <a:lnTo>
                      <a:pt x="384" y="26226"/>
                    </a:lnTo>
                    <a:lnTo>
                      <a:pt x="470" y="26425"/>
                    </a:lnTo>
                    <a:lnTo>
                      <a:pt x="584" y="26639"/>
                    </a:lnTo>
                    <a:lnTo>
                      <a:pt x="697" y="26838"/>
                    </a:lnTo>
                    <a:lnTo>
                      <a:pt x="825" y="27037"/>
                    </a:lnTo>
                    <a:lnTo>
                      <a:pt x="954" y="27222"/>
                    </a:lnTo>
                    <a:lnTo>
                      <a:pt x="1096" y="27407"/>
                    </a:lnTo>
                    <a:lnTo>
                      <a:pt x="1252" y="27578"/>
                    </a:lnTo>
                    <a:lnTo>
                      <a:pt x="1409" y="27749"/>
                    </a:lnTo>
                    <a:lnTo>
                      <a:pt x="1565" y="27905"/>
                    </a:lnTo>
                    <a:lnTo>
                      <a:pt x="1750" y="28048"/>
                    </a:lnTo>
                    <a:lnTo>
                      <a:pt x="1921" y="28190"/>
                    </a:lnTo>
                    <a:lnTo>
                      <a:pt x="2120" y="28332"/>
                    </a:lnTo>
                    <a:lnTo>
                      <a:pt x="2305" y="28446"/>
                    </a:lnTo>
                    <a:lnTo>
                      <a:pt x="2505" y="28574"/>
                    </a:lnTo>
                    <a:lnTo>
                      <a:pt x="2718" y="28674"/>
                    </a:lnTo>
                    <a:lnTo>
                      <a:pt x="2931" y="28773"/>
                    </a:lnTo>
                    <a:lnTo>
                      <a:pt x="3145" y="28859"/>
                    </a:lnTo>
                    <a:lnTo>
                      <a:pt x="3373" y="28930"/>
                    </a:lnTo>
                    <a:lnTo>
                      <a:pt x="3586" y="29001"/>
                    </a:lnTo>
                    <a:lnTo>
                      <a:pt x="3828" y="29044"/>
                    </a:lnTo>
                    <a:lnTo>
                      <a:pt x="4056" y="29086"/>
                    </a:lnTo>
                    <a:lnTo>
                      <a:pt x="4298" y="29129"/>
                    </a:lnTo>
                    <a:lnTo>
                      <a:pt x="4539" y="29143"/>
                    </a:lnTo>
                    <a:lnTo>
                      <a:pt x="5037" y="29143"/>
                    </a:lnTo>
                    <a:lnTo>
                      <a:pt x="5279" y="29129"/>
                    </a:lnTo>
                    <a:lnTo>
                      <a:pt x="5507" y="29086"/>
                    </a:lnTo>
                    <a:lnTo>
                      <a:pt x="5749" y="29044"/>
                    </a:lnTo>
                    <a:lnTo>
                      <a:pt x="5977" y="29001"/>
                    </a:lnTo>
                    <a:lnTo>
                      <a:pt x="6204" y="28930"/>
                    </a:lnTo>
                    <a:lnTo>
                      <a:pt x="6432" y="28859"/>
                    </a:lnTo>
                    <a:lnTo>
                      <a:pt x="6645" y="28773"/>
                    </a:lnTo>
                    <a:lnTo>
                      <a:pt x="6859" y="28674"/>
                    </a:lnTo>
                    <a:lnTo>
                      <a:pt x="7058" y="28574"/>
                    </a:lnTo>
                    <a:lnTo>
                      <a:pt x="7257" y="28446"/>
                    </a:lnTo>
                    <a:lnTo>
                      <a:pt x="7457" y="28332"/>
                    </a:lnTo>
                    <a:lnTo>
                      <a:pt x="7642" y="28190"/>
                    </a:lnTo>
                    <a:lnTo>
                      <a:pt x="7827" y="28048"/>
                    </a:lnTo>
                    <a:lnTo>
                      <a:pt x="7997" y="27905"/>
                    </a:lnTo>
                    <a:lnTo>
                      <a:pt x="8168" y="27749"/>
                    </a:lnTo>
                    <a:lnTo>
                      <a:pt x="8325" y="27578"/>
                    </a:lnTo>
                    <a:lnTo>
                      <a:pt x="8481" y="27407"/>
                    </a:lnTo>
                    <a:lnTo>
                      <a:pt x="8623" y="27222"/>
                    </a:lnTo>
                    <a:lnTo>
                      <a:pt x="8751" y="27037"/>
                    </a:lnTo>
                    <a:lnTo>
                      <a:pt x="8880" y="26838"/>
                    </a:lnTo>
                    <a:lnTo>
                      <a:pt x="8993" y="26639"/>
                    </a:lnTo>
                    <a:lnTo>
                      <a:pt x="9093" y="26425"/>
                    </a:lnTo>
                    <a:lnTo>
                      <a:pt x="9193" y="26226"/>
                    </a:lnTo>
                    <a:lnTo>
                      <a:pt x="9278" y="25998"/>
                    </a:lnTo>
                    <a:lnTo>
                      <a:pt x="9349" y="25785"/>
                    </a:lnTo>
                    <a:lnTo>
                      <a:pt x="9420" y="25557"/>
                    </a:lnTo>
                    <a:lnTo>
                      <a:pt x="9477" y="25330"/>
                    </a:lnTo>
                    <a:lnTo>
                      <a:pt x="9520" y="25088"/>
                    </a:lnTo>
                    <a:lnTo>
                      <a:pt x="9548" y="24846"/>
                    </a:lnTo>
                    <a:lnTo>
                      <a:pt x="9563" y="24604"/>
                    </a:lnTo>
                    <a:lnTo>
                      <a:pt x="9577" y="24362"/>
                    </a:lnTo>
                    <a:lnTo>
                      <a:pt x="9577" y="4796"/>
                    </a:lnTo>
                    <a:lnTo>
                      <a:pt x="9563" y="4540"/>
                    </a:lnTo>
                    <a:lnTo>
                      <a:pt x="9548" y="4298"/>
                    </a:lnTo>
                    <a:lnTo>
                      <a:pt x="9520" y="4070"/>
                    </a:lnTo>
                    <a:lnTo>
                      <a:pt x="9477" y="3828"/>
                    </a:lnTo>
                    <a:lnTo>
                      <a:pt x="9420" y="3601"/>
                    </a:lnTo>
                    <a:lnTo>
                      <a:pt x="9349" y="3373"/>
                    </a:lnTo>
                    <a:lnTo>
                      <a:pt x="9278" y="3145"/>
                    </a:lnTo>
                    <a:lnTo>
                      <a:pt x="9193" y="2932"/>
                    </a:lnTo>
                    <a:lnTo>
                      <a:pt x="9093" y="2718"/>
                    </a:lnTo>
                    <a:lnTo>
                      <a:pt x="8993" y="2519"/>
                    </a:lnTo>
                    <a:lnTo>
                      <a:pt x="8880" y="2320"/>
                    </a:lnTo>
                    <a:lnTo>
                      <a:pt x="8751" y="2121"/>
                    </a:lnTo>
                    <a:lnTo>
                      <a:pt x="8623" y="1936"/>
                    </a:lnTo>
                    <a:lnTo>
                      <a:pt x="8481" y="1751"/>
                    </a:lnTo>
                    <a:lnTo>
                      <a:pt x="8325" y="1580"/>
                    </a:lnTo>
                    <a:lnTo>
                      <a:pt x="8168" y="1409"/>
                    </a:lnTo>
                    <a:lnTo>
                      <a:pt x="7997" y="1253"/>
                    </a:lnTo>
                    <a:lnTo>
                      <a:pt x="7827" y="1096"/>
                    </a:lnTo>
                    <a:lnTo>
                      <a:pt x="7642" y="954"/>
                    </a:lnTo>
                    <a:lnTo>
                      <a:pt x="7457" y="826"/>
                    </a:lnTo>
                    <a:lnTo>
                      <a:pt x="7257" y="698"/>
                    </a:lnTo>
                    <a:lnTo>
                      <a:pt x="7058" y="584"/>
                    </a:lnTo>
                    <a:lnTo>
                      <a:pt x="6859" y="484"/>
                    </a:lnTo>
                    <a:lnTo>
                      <a:pt x="6645" y="385"/>
                    </a:lnTo>
                    <a:lnTo>
                      <a:pt x="6432" y="299"/>
                    </a:lnTo>
                    <a:lnTo>
                      <a:pt x="6204" y="228"/>
                    </a:lnTo>
                    <a:lnTo>
                      <a:pt x="5977" y="157"/>
                    </a:lnTo>
                    <a:lnTo>
                      <a:pt x="5749" y="100"/>
                    </a:lnTo>
                    <a:lnTo>
                      <a:pt x="5507" y="57"/>
                    </a:lnTo>
                    <a:lnTo>
                      <a:pt x="5279" y="29"/>
                    </a:lnTo>
                    <a:lnTo>
                      <a:pt x="5037" y="15"/>
                    </a:lnTo>
                    <a:lnTo>
                      <a:pt x="478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508;p19">
                <a:extLst>
                  <a:ext uri="{FF2B5EF4-FFF2-40B4-BE49-F238E27FC236}">
                    <a16:creationId xmlns:a16="http://schemas.microsoft.com/office/drawing/2014/main" id="{31F24075-B4E1-320D-08E7-F8EADA92A53D}"/>
                  </a:ext>
                </a:extLst>
              </p:cNvPr>
              <p:cNvSpPr/>
              <p:nvPr/>
            </p:nvSpPr>
            <p:spPr>
              <a:xfrm>
                <a:off x="2728090" y="1736364"/>
                <a:ext cx="287062" cy="785301"/>
              </a:xfrm>
              <a:custGeom>
                <a:avLst/>
                <a:gdLst/>
                <a:ahLst/>
                <a:cxnLst/>
                <a:rect l="l" t="t" r="r" b="b"/>
                <a:pathLst>
                  <a:path w="8625" h="23595" extrusionOk="0">
                    <a:moveTo>
                      <a:pt x="3885" y="1"/>
                    </a:moveTo>
                    <a:lnTo>
                      <a:pt x="3672" y="15"/>
                    </a:lnTo>
                    <a:lnTo>
                      <a:pt x="3473" y="44"/>
                    </a:lnTo>
                    <a:lnTo>
                      <a:pt x="3274" y="86"/>
                    </a:lnTo>
                    <a:lnTo>
                      <a:pt x="3074" y="129"/>
                    </a:lnTo>
                    <a:lnTo>
                      <a:pt x="2875" y="186"/>
                    </a:lnTo>
                    <a:lnTo>
                      <a:pt x="2690" y="243"/>
                    </a:lnTo>
                    <a:lnTo>
                      <a:pt x="2505" y="314"/>
                    </a:lnTo>
                    <a:lnTo>
                      <a:pt x="2320" y="399"/>
                    </a:lnTo>
                    <a:lnTo>
                      <a:pt x="2149" y="485"/>
                    </a:lnTo>
                    <a:lnTo>
                      <a:pt x="1979" y="584"/>
                    </a:lnTo>
                    <a:lnTo>
                      <a:pt x="1808" y="698"/>
                    </a:lnTo>
                    <a:lnTo>
                      <a:pt x="1651" y="812"/>
                    </a:lnTo>
                    <a:lnTo>
                      <a:pt x="1495" y="926"/>
                    </a:lnTo>
                    <a:lnTo>
                      <a:pt x="1353" y="1054"/>
                    </a:lnTo>
                    <a:lnTo>
                      <a:pt x="1210" y="1196"/>
                    </a:lnTo>
                    <a:lnTo>
                      <a:pt x="1068" y="1339"/>
                    </a:lnTo>
                    <a:lnTo>
                      <a:pt x="940" y="1481"/>
                    </a:lnTo>
                    <a:lnTo>
                      <a:pt x="826" y="1637"/>
                    </a:lnTo>
                    <a:lnTo>
                      <a:pt x="712" y="1794"/>
                    </a:lnTo>
                    <a:lnTo>
                      <a:pt x="598" y="1965"/>
                    </a:lnTo>
                    <a:lnTo>
                      <a:pt x="499" y="2135"/>
                    </a:lnTo>
                    <a:lnTo>
                      <a:pt x="413" y="2306"/>
                    </a:lnTo>
                    <a:lnTo>
                      <a:pt x="328" y="2491"/>
                    </a:lnTo>
                    <a:lnTo>
                      <a:pt x="257" y="2676"/>
                    </a:lnTo>
                    <a:lnTo>
                      <a:pt x="186" y="2875"/>
                    </a:lnTo>
                    <a:lnTo>
                      <a:pt x="143" y="3060"/>
                    </a:lnTo>
                    <a:lnTo>
                      <a:pt x="86" y="3260"/>
                    </a:lnTo>
                    <a:lnTo>
                      <a:pt x="58" y="3459"/>
                    </a:lnTo>
                    <a:lnTo>
                      <a:pt x="29" y="3658"/>
                    </a:lnTo>
                    <a:lnTo>
                      <a:pt x="15" y="3871"/>
                    </a:lnTo>
                    <a:lnTo>
                      <a:pt x="1" y="4085"/>
                    </a:lnTo>
                    <a:lnTo>
                      <a:pt x="1" y="19510"/>
                    </a:lnTo>
                    <a:lnTo>
                      <a:pt x="15" y="19724"/>
                    </a:lnTo>
                    <a:lnTo>
                      <a:pt x="29" y="19937"/>
                    </a:lnTo>
                    <a:lnTo>
                      <a:pt x="58" y="20136"/>
                    </a:lnTo>
                    <a:lnTo>
                      <a:pt x="86" y="20335"/>
                    </a:lnTo>
                    <a:lnTo>
                      <a:pt x="143" y="20535"/>
                    </a:lnTo>
                    <a:lnTo>
                      <a:pt x="186" y="20720"/>
                    </a:lnTo>
                    <a:lnTo>
                      <a:pt x="257" y="20919"/>
                    </a:lnTo>
                    <a:lnTo>
                      <a:pt x="328" y="21104"/>
                    </a:lnTo>
                    <a:lnTo>
                      <a:pt x="413" y="21275"/>
                    </a:lnTo>
                    <a:lnTo>
                      <a:pt x="499" y="21460"/>
                    </a:lnTo>
                    <a:lnTo>
                      <a:pt x="598" y="21630"/>
                    </a:lnTo>
                    <a:lnTo>
                      <a:pt x="712" y="21801"/>
                    </a:lnTo>
                    <a:lnTo>
                      <a:pt x="826" y="21958"/>
                    </a:lnTo>
                    <a:lnTo>
                      <a:pt x="940" y="22114"/>
                    </a:lnTo>
                    <a:lnTo>
                      <a:pt x="1068" y="22257"/>
                    </a:lnTo>
                    <a:lnTo>
                      <a:pt x="1210" y="22399"/>
                    </a:lnTo>
                    <a:lnTo>
                      <a:pt x="1353" y="22541"/>
                    </a:lnTo>
                    <a:lnTo>
                      <a:pt x="1495" y="22669"/>
                    </a:lnTo>
                    <a:lnTo>
                      <a:pt x="1651" y="22783"/>
                    </a:lnTo>
                    <a:lnTo>
                      <a:pt x="1808" y="22897"/>
                    </a:lnTo>
                    <a:lnTo>
                      <a:pt x="1979" y="23011"/>
                    </a:lnTo>
                    <a:lnTo>
                      <a:pt x="2149" y="23110"/>
                    </a:lnTo>
                    <a:lnTo>
                      <a:pt x="2320" y="23196"/>
                    </a:lnTo>
                    <a:lnTo>
                      <a:pt x="2505" y="23281"/>
                    </a:lnTo>
                    <a:lnTo>
                      <a:pt x="2690" y="23352"/>
                    </a:lnTo>
                    <a:lnTo>
                      <a:pt x="2875" y="23409"/>
                    </a:lnTo>
                    <a:lnTo>
                      <a:pt x="3074" y="23466"/>
                    </a:lnTo>
                    <a:lnTo>
                      <a:pt x="3274" y="23509"/>
                    </a:lnTo>
                    <a:lnTo>
                      <a:pt x="3473" y="23551"/>
                    </a:lnTo>
                    <a:lnTo>
                      <a:pt x="3672" y="23580"/>
                    </a:lnTo>
                    <a:lnTo>
                      <a:pt x="3885" y="23594"/>
                    </a:lnTo>
                    <a:lnTo>
                      <a:pt x="4754" y="23594"/>
                    </a:lnTo>
                    <a:lnTo>
                      <a:pt x="4953" y="23580"/>
                    </a:lnTo>
                    <a:lnTo>
                      <a:pt x="5166" y="23551"/>
                    </a:lnTo>
                    <a:lnTo>
                      <a:pt x="5365" y="23509"/>
                    </a:lnTo>
                    <a:lnTo>
                      <a:pt x="5565" y="23466"/>
                    </a:lnTo>
                    <a:lnTo>
                      <a:pt x="5750" y="23409"/>
                    </a:lnTo>
                    <a:lnTo>
                      <a:pt x="5949" y="23352"/>
                    </a:lnTo>
                    <a:lnTo>
                      <a:pt x="6134" y="23281"/>
                    </a:lnTo>
                    <a:lnTo>
                      <a:pt x="6305" y="23196"/>
                    </a:lnTo>
                    <a:lnTo>
                      <a:pt x="6490" y="23110"/>
                    </a:lnTo>
                    <a:lnTo>
                      <a:pt x="6660" y="23011"/>
                    </a:lnTo>
                    <a:lnTo>
                      <a:pt x="6817" y="22897"/>
                    </a:lnTo>
                    <a:lnTo>
                      <a:pt x="6988" y="22783"/>
                    </a:lnTo>
                    <a:lnTo>
                      <a:pt x="7130" y="22669"/>
                    </a:lnTo>
                    <a:lnTo>
                      <a:pt x="7286" y="22541"/>
                    </a:lnTo>
                    <a:lnTo>
                      <a:pt x="7429" y="22399"/>
                    </a:lnTo>
                    <a:lnTo>
                      <a:pt x="7557" y="22257"/>
                    </a:lnTo>
                    <a:lnTo>
                      <a:pt x="7685" y="22114"/>
                    </a:lnTo>
                    <a:lnTo>
                      <a:pt x="7813" y="21958"/>
                    </a:lnTo>
                    <a:lnTo>
                      <a:pt x="7927" y="21801"/>
                    </a:lnTo>
                    <a:lnTo>
                      <a:pt x="8026" y="21630"/>
                    </a:lnTo>
                    <a:lnTo>
                      <a:pt x="8126" y="21460"/>
                    </a:lnTo>
                    <a:lnTo>
                      <a:pt x="8226" y="21275"/>
                    </a:lnTo>
                    <a:lnTo>
                      <a:pt x="8311" y="21104"/>
                    </a:lnTo>
                    <a:lnTo>
                      <a:pt x="8382" y="20919"/>
                    </a:lnTo>
                    <a:lnTo>
                      <a:pt x="8439" y="20720"/>
                    </a:lnTo>
                    <a:lnTo>
                      <a:pt x="8496" y="20535"/>
                    </a:lnTo>
                    <a:lnTo>
                      <a:pt x="8539" y="20335"/>
                    </a:lnTo>
                    <a:lnTo>
                      <a:pt x="8581" y="20136"/>
                    </a:lnTo>
                    <a:lnTo>
                      <a:pt x="8610" y="19937"/>
                    </a:lnTo>
                    <a:lnTo>
                      <a:pt x="8624" y="19724"/>
                    </a:lnTo>
                    <a:lnTo>
                      <a:pt x="8624" y="19510"/>
                    </a:lnTo>
                    <a:lnTo>
                      <a:pt x="8624" y="4085"/>
                    </a:lnTo>
                    <a:lnTo>
                      <a:pt x="8624" y="3871"/>
                    </a:lnTo>
                    <a:lnTo>
                      <a:pt x="8610" y="3658"/>
                    </a:lnTo>
                    <a:lnTo>
                      <a:pt x="8581" y="3459"/>
                    </a:lnTo>
                    <a:lnTo>
                      <a:pt x="8539" y="3260"/>
                    </a:lnTo>
                    <a:lnTo>
                      <a:pt x="8496" y="3060"/>
                    </a:lnTo>
                    <a:lnTo>
                      <a:pt x="8439" y="2875"/>
                    </a:lnTo>
                    <a:lnTo>
                      <a:pt x="8382" y="2676"/>
                    </a:lnTo>
                    <a:lnTo>
                      <a:pt x="8311" y="2491"/>
                    </a:lnTo>
                    <a:lnTo>
                      <a:pt x="8226" y="2306"/>
                    </a:lnTo>
                    <a:lnTo>
                      <a:pt x="8126" y="2135"/>
                    </a:lnTo>
                    <a:lnTo>
                      <a:pt x="8026" y="1965"/>
                    </a:lnTo>
                    <a:lnTo>
                      <a:pt x="7927" y="1794"/>
                    </a:lnTo>
                    <a:lnTo>
                      <a:pt x="7813" y="1637"/>
                    </a:lnTo>
                    <a:lnTo>
                      <a:pt x="7685" y="1481"/>
                    </a:lnTo>
                    <a:lnTo>
                      <a:pt x="7557" y="1339"/>
                    </a:lnTo>
                    <a:lnTo>
                      <a:pt x="7429" y="1196"/>
                    </a:lnTo>
                    <a:lnTo>
                      <a:pt x="7286" y="1054"/>
                    </a:lnTo>
                    <a:lnTo>
                      <a:pt x="7130" y="926"/>
                    </a:lnTo>
                    <a:lnTo>
                      <a:pt x="6988" y="812"/>
                    </a:lnTo>
                    <a:lnTo>
                      <a:pt x="6817" y="698"/>
                    </a:lnTo>
                    <a:lnTo>
                      <a:pt x="6660" y="584"/>
                    </a:lnTo>
                    <a:lnTo>
                      <a:pt x="6490" y="485"/>
                    </a:lnTo>
                    <a:lnTo>
                      <a:pt x="6305" y="399"/>
                    </a:lnTo>
                    <a:lnTo>
                      <a:pt x="6134" y="314"/>
                    </a:lnTo>
                    <a:lnTo>
                      <a:pt x="5949" y="243"/>
                    </a:lnTo>
                    <a:lnTo>
                      <a:pt x="5750" y="186"/>
                    </a:lnTo>
                    <a:lnTo>
                      <a:pt x="5565" y="129"/>
                    </a:lnTo>
                    <a:lnTo>
                      <a:pt x="5365" y="86"/>
                    </a:lnTo>
                    <a:lnTo>
                      <a:pt x="5166" y="44"/>
                    </a:lnTo>
                    <a:lnTo>
                      <a:pt x="4953" y="15"/>
                    </a:lnTo>
                    <a:lnTo>
                      <a:pt x="475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509;p19">
                <a:extLst>
                  <a:ext uri="{FF2B5EF4-FFF2-40B4-BE49-F238E27FC236}">
                    <a16:creationId xmlns:a16="http://schemas.microsoft.com/office/drawing/2014/main" id="{FD856B7A-43D2-E214-BA10-E59DB64C8185}"/>
                  </a:ext>
                </a:extLst>
              </p:cNvPr>
              <p:cNvSpPr/>
              <p:nvPr/>
            </p:nvSpPr>
            <p:spPr>
              <a:xfrm>
                <a:off x="2515037" y="2151728"/>
                <a:ext cx="116056" cy="344341"/>
              </a:xfrm>
              <a:custGeom>
                <a:avLst/>
                <a:gdLst/>
                <a:ahLst/>
                <a:cxnLst/>
                <a:rect l="l" t="t" r="r" b="b"/>
                <a:pathLst>
                  <a:path w="3487" h="10346" extrusionOk="0">
                    <a:moveTo>
                      <a:pt x="1566" y="1"/>
                    </a:moveTo>
                    <a:lnTo>
                      <a:pt x="1395" y="29"/>
                    </a:lnTo>
                    <a:lnTo>
                      <a:pt x="1224" y="72"/>
                    </a:lnTo>
                    <a:lnTo>
                      <a:pt x="1068" y="129"/>
                    </a:lnTo>
                    <a:lnTo>
                      <a:pt x="911" y="214"/>
                    </a:lnTo>
                    <a:lnTo>
                      <a:pt x="769" y="299"/>
                    </a:lnTo>
                    <a:lnTo>
                      <a:pt x="641" y="399"/>
                    </a:lnTo>
                    <a:lnTo>
                      <a:pt x="513" y="513"/>
                    </a:lnTo>
                    <a:lnTo>
                      <a:pt x="399" y="627"/>
                    </a:lnTo>
                    <a:lnTo>
                      <a:pt x="299" y="769"/>
                    </a:lnTo>
                    <a:lnTo>
                      <a:pt x="214" y="911"/>
                    </a:lnTo>
                    <a:lnTo>
                      <a:pt x="143" y="1068"/>
                    </a:lnTo>
                    <a:lnTo>
                      <a:pt x="86" y="1224"/>
                    </a:lnTo>
                    <a:lnTo>
                      <a:pt x="43" y="1381"/>
                    </a:lnTo>
                    <a:lnTo>
                      <a:pt x="15" y="1566"/>
                    </a:lnTo>
                    <a:lnTo>
                      <a:pt x="1" y="1737"/>
                    </a:lnTo>
                    <a:lnTo>
                      <a:pt x="1" y="8610"/>
                    </a:lnTo>
                    <a:lnTo>
                      <a:pt x="15" y="8780"/>
                    </a:lnTo>
                    <a:lnTo>
                      <a:pt x="43" y="8951"/>
                    </a:lnTo>
                    <a:lnTo>
                      <a:pt x="86" y="9122"/>
                    </a:lnTo>
                    <a:lnTo>
                      <a:pt x="143" y="9278"/>
                    </a:lnTo>
                    <a:lnTo>
                      <a:pt x="214" y="9435"/>
                    </a:lnTo>
                    <a:lnTo>
                      <a:pt x="299" y="9577"/>
                    </a:lnTo>
                    <a:lnTo>
                      <a:pt x="399" y="9705"/>
                    </a:lnTo>
                    <a:lnTo>
                      <a:pt x="513" y="9833"/>
                    </a:lnTo>
                    <a:lnTo>
                      <a:pt x="641" y="9947"/>
                    </a:lnTo>
                    <a:lnTo>
                      <a:pt x="769" y="10047"/>
                    </a:lnTo>
                    <a:lnTo>
                      <a:pt x="911" y="10132"/>
                    </a:lnTo>
                    <a:lnTo>
                      <a:pt x="1068" y="10203"/>
                    </a:lnTo>
                    <a:lnTo>
                      <a:pt x="1224" y="10260"/>
                    </a:lnTo>
                    <a:lnTo>
                      <a:pt x="1395" y="10303"/>
                    </a:lnTo>
                    <a:lnTo>
                      <a:pt x="1566" y="10331"/>
                    </a:lnTo>
                    <a:lnTo>
                      <a:pt x="1751" y="10346"/>
                    </a:lnTo>
                    <a:lnTo>
                      <a:pt x="1922" y="10331"/>
                    </a:lnTo>
                    <a:lnTo>
                      <a:pt x="2092" y="10303"/>
                    </a:lnTo>
                    <a:lnTo>
                      <a:pt x="2263" y="10260"/>
                    </a:lnTo>
                    <a:lnTo>
                      <a:pt x="2420" y="10203"/>
                    </a:lnTo>
                    <a:lnTo>
                      <a:pt x="2576" y="10132"/>
                    </a:lnTo>
                    <a:lnTo>
                      <a:pt x="2719" y="10047"/>
                    </a:lnTo>
                    <a:lnTo>
                      <a:pt x="2847" y="9947"/>
                    </a:lnTo>
                    <a:lnTo>
                      <a:pt x="2975" y="9833"/>
                    </a:lnTo>
                    <a:lnTo>
                      <a:pt x="3089" y="9705"/>
                    </a:lnTo>
                    <a:lnTo>
                      <a:pt x="3188" y="9577"/>
                    </a:lnTo>
                    <a:lnTo>
                      <a:pt x="3273" y="9435"/>
                    </a:lnTo>
                    <a:lnTo>
                      <a:pt x="3345" y="9278"/>
                    </a:lnTo>
                    <a:lnTo>
                      <a:pt x="3402" y="9122"/>
                    </a:lnTo>
                    <a:lnTo>
                      <a:pt x="3444" y="8951"/>
                    </a:lnTo>
                    <a:lnTo>
                      <a:pt x="3473" y="8780"/>
                    </a:lnTo>
                    <a:lnTo>
                      <a:pt x="3487" y="8610"/>
                    </a:lnTo>
                    <a:lnTo>
                      <a:pt x="3487" y="1737"/>
                    </a:lnTo>
                    <a:lnTo>
                      <a:pt x="3473" y="1566"/>
                    </a:lnTo>
                    <a:lnTo>
                      <a:pt x="3444" y="1381"/>
                    </a:lnTo>
                    <a:lnTo>
                      <a:pt x="3402" y="1224"/>
                    </a:lnTo>
                    <a:lnTo>
                      <a:pt x="3345" y="1068"/>
                    </a:lnTo>
                    <a:lnTo>
                      <a:pt x="3273" y="911"/>
                    </a:lnTo>
                    <a:lnTo>
                      <a:pt x="3188" y="769"/>
                    </a:lnTo>
                    <a:lnTo>
                      <a:pt x="3089" y="627"/>
                    </a:lnTo>
                    <a:lnTo>
                      <a:pt x="2975" y="513"/>
                    </a:lnTo>
                    <a:lnTo>
                      <a:pt x="2847" y="399"/>
                    </a:lnTo>
                    <a:lnTo>
                      <a:pt x="2719" y="299"/>
                    </a:lnTo>
                    <a:lnTo>
                      <a:pt x="2576" y="214"/>
                    </a:lnTo>
                    <a:lnTo>
                      <a:pt x="2420" y="129"/>
                    </a:lnTo>
                    <a:lnTo>
                      <a:pt x="2263" y="72"/>
                    </a:lnTo>
                    <a:lnTo>
                      <a:pt x="2092" y="29"/>
                    </a:lnTo>
                    <a:lnTo>
                      <a:pt x="1922" y="1"/>
                    </a:lnTo>
                    <a:close/>
                  </a:path>
                </a:pathLst>
              </a:custGeom>
              <a:solidFill>
                <a:srgbClr val="66AAD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510;p19">
                <a:extLst>
                  <a:ext uri="{FF2B5EF4-FFF2-40B4-BE49-F238E27FC236}">
                    <a16:creationId xmlns:a16="http://schemas.microsoft.com/office/drawing/2014/main" id="{4F317A0C-BBA3-9C2D-D3E3-F1BCEE75B79D}"/>
                  </a:ext>
                </a:extLst>
              </p:cNvPr>
              <p:cNvSpPr/>
              <p:nvPr/>
            </p:nvSpPr>
            <p:spPr>
              <a:xfrm>
                <a:off x="1989808" y="2335979"/>
                <a:ext cx="206518" cy="262399"/>
              </a:xfrm>
              <a:custGeom>
                <a:avLst/>
                <a:gdLst/>
                <a:ahLst/>
                <a:cxnLst/>
                <a:rect l="l" t="t" r="r" b="b"/>
                <a:pathLst>
                  <a:path w="6205" h="7884" extrusionOk="0">
                    <a:moveTo>
                      <a:pt x="4398" y="0"/>
                    </a:moveTo>
                    <a:lnTo>
                      <a:pt x="4241" y="28"/>
                    </a:lnTo>
                    <a:lnTo>
                      <a:pt x="4070" y="57"/>
                    </a:lnTo>
                    <a:lnTo>
                      <a:pt x="3914" y="100"/>
                    </a:lnTo>
                    <a:lnTo>
                      <a:pt x="3757" y="157"/>
                    </a:lnTo>
                    <a:lnTo>
                      <a:pt x="3601" y="228"/>
                    </a:lnTo>
                    <a:lnTo>
                      <a:pt x="3459" y="327"/>
                    </a:lnTo>
                    <a:lnTo>
                      <a:pt x="3330" y="427"/>
                    </a:lnTo>
                    <a:lnTo>
                      <a:pt x="3202" y="541"/>
                    </a:lnTo>
                    <a:lnTo>
                      <a:pt x="3089" y="683"/>
                    </a:lnTo>
                    <a:lnTo>
                      <a:pt x="2989" y="825"/>
                    </a:lnTo>
                    <a:lnTo>
                      <a:pt x="257" y="5222"/>
                    </a:lnTo>
                    <a:lnTo>
                      <a:pt x="171" y="5379"/>
                    </a:lnTo>
                    <a:lnTo>
                      <a:pt x="100" y="5535"/>
                    </a:lnTo>
                    <a:lnTo>
                      <a:pt x="58" y="5706"/>
                    </a:lnTo>
                    <a:lnTo>
                      <a:pt x="15" y="5863"/>
                    </a:lnTo>
                    <a:lnTo>
                      <a:pt x="1" y="6033"/>
                    </a:lnTo>
                    <a:lnTo>
                      <a:pt x="1" y="6204"/>
                    </a:lnTo>
                    <a:lnTo>
                      <a:pt x="15" y="6375"/>
                    </a:lnTo>
                    <a:lnTo>
                      <a:pt x="43" y="6532"/>
                    </a:lnTo>
                    <a:lnTo>
                      <a:pt x="86" y="6702"/>
                    </a:lnTo>
                    <a:lnTo>
                      <a:pt x="157" y="6859"/>
                    </a:lnTo>
                    <a:lnTo>
                      <a:pt x="228" y="7001"/>
                    </a:lnTo>
                    <a:lnTo>
                      <a:pt x="314" y="7143"/>
                    </a:lnTo>
                    <a:lnTo>
                      <a:pt x="428" y="7286"/>
                    </a:lnTo>
                    <a:lnTo>
                      <a:pt x="541" y="7400"/>
                    </a:lnTo>
                    <a:lnTo>
                      <a:pt x="669" y="7513"/>
                    </a:lnTo>
                    <a:lnTo>
                      <a:pt x="826" y="7613"/>
                    </a:lnTo>
                    <a:lnTo>
                      <a:pt x="968" y="7698"/>
                    </a:lnTo>
                    <a:lnTo>
                      <a:pt x="1139" y="7770"/>
                    </a:lnTo>
                    <a:lnTo>
                      <a:pt x="1296" y="7826"/>
                    </a:lnTo>
                    <a:lnTo>
                      <a:pt x="1466" y="7855"/>
                    </a:lnTo>
                    <a:lnTo>
                      <a:pt x="1637" y="7869"/>
                    </a:lnTo>
                    <a:lnTo>
                      <a:pt x="1808" y="7883"/>
                    </a:lnTo>
                    <a:lnTo>
                      <a:pt x="1964" y="7869"/>
                    </a:lnTo>
                    <a:lnTo>
                      <a:pt x="2135" y="7826"/>
                    </a:lnTo>
                    <a:lnTo>
                      <a:pt x="2292" y="7784"/>
                    </a:lnTo>
                    <a:lnTo>
                      <a:pt x="2448" y="7727"/>
                    </a:lnTo>
                    <a:lnTo>
                      <a:pt x="2605" y="7656"/>
                    </a:lnTo>
                    <a:lnTo>
                      <a:pt x="2747" y="7556"/>
                    </a:lnTo>
                    <a:lnTo>
                      <a:pt x="2875" y="7456"/>
                    </a:lnTo>
                    <a:lnTo>
                      <a:pt x="3003" y="7343"/>
                    </a:lnTo>
                    <a:lnTo>
                      <a:pt x="3117" y="7200"/>
                    </a:lnTo>
                    <a:lnTo>
                      <a:pt x="3217" y="7058"/>
                    </a:lnTo>
                    <a:lnTo>
                      <a:pt x="5949" y="2661"/>
                    </a:lnTo>
                    <a:lnTo>
                      <a:pt x="6034" y="2504"/>
                    </a:lnTo>
                    <a:lnTo>
                      <a:pt x="6105" y="2348"/>
                    </a:lnTo>
                    <a:lnTo>
                      <a:pt x="6148" y="2177"/>
                    </a:lnTo>
                    <a:lnTo>
                      <a:pt x="6191" y="2021"/>
                    </a:lnTo>
                    <a:lnTo>
                      <a:pt x="6205" y="1850"/>
                    </a:lnTo>
                    <a:lnTo>
                      <a:pt x="6205" y="1679"/>
                    </a:lnTo>
                    <a:lnTo>
                      <a:pt x="6191" y="1508"/>
                    </a:lnTo>
                    <a:lnTo>
                      <a:pt x="6162" y="1352"/>
                    </a:lnTo>
                    <a:lnTo>
                      <a:pt x="6120" y="1181"/>
                    </a:lnTo>
                    <a:lnTo>
                      <a:pt x="6048" y="1025"/>
                    </a:lnTo>
                    <a:lnTo>
                      <a:pt x="5977" y="882"/>
                    </a:lnTo>
                    <a:lnTo>
                      <a:pt x="5892" y="740"/>
                    </a:lnTo>
                    <a:lnTo>
                      <a:pt x="5778" y="598"/>
                    </a:lnTo>
                    <a:lnTo>
                      <a:pt x="5664" y="484"/>
                    </a:lnTo>
                    <a:lnTo>
                      <a:pt x="5536" y="370"/>
                    </a:lnTo>
                    <a:lnTo>
                      <a:pt x="5380" y="270"/>
                    </a:lnTo>
                    <a:lnTo>
                      <a:pt x="5223" y="185"/>
                    </a:lnTo>
                    <a:lnTo>
                      <a:pt x="5067" y="114"/>
                    </a:lnTo>
                    <a:lnTo>
                      <a:pt x="4910" y="57"/>
                    </a:lnTo>
                    <a:lnTo>
                      <a:pt x="4739" y="28"/>
                    </a:lnTo>
                    <a:lnTo>
                      <a:pt x="4568" y="14"/>
                    </a:lnTo>
                    <a:lnTo>
                      <a:pt x="4398" y="0"/>
                    </a:lnTo>
                    <a:close/>
                  </a:path>
                </a:pathLst>
              </a:custGeom>
              <a:solidFill>
                <a:srgbClr val="66AAD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511;p19">
                <a:extLst>
                  <a:ext uri="{FF2B5EF4-FFF2-40B4-BE49-F238E27FC236}">
                    <a16:creationId xmlns:a16="http://schemas.microsoft.com/office/drawing/2014/main" id="{510A3B7C-AA4E-B888-6B07-F3B4C913F27C}"/>
                  </a:ext>
                </a:extLst>
              </p:cNvPr>
              <p:cNvSpPr/>
              <p:nvPr/>
            </p:nvSpPr>
            <p:spPr>
              <a:xfrm>
                <a:off x="2813825" y="2099175"/>
                <a:ext cx="115590" cy="344341"/>
              </a:xfrm>
              <a:custGeom>
                <a:avLst/>
                <a:gdLst/>
                <a:ahLst/>
                <a:cxnLst/>
                <a:rect l="l" t="t" r="r" b="b"/>
                <a:pathLst>
                  <a:path w="3473" h="10346" extrusionOk="0">
                    <a:moveTo>
                      <a:pt x="1566" y="0"/>
                    </a:moveTo>
                    <a:lnTo>
                      <a:pt x="1395" y="28"/>
                    </a:lnTo>
                    <a:lnTo>
                      <a:pt x="1224" y="71"/>
                    </a:lnTo>
                    <a:lnTo>
                      <a:pt x="1068" y="128"/>
                    </a:lnTo>
                    <a:lnTo>
                      <a:pt x="911" y="213"/>
                    </a:lnTo>
                    <a:lnTo>
                      <a:pt x="769" y="299"/>
                    </a:lnTo>
                    <a:lnTo>
                      <a:pt x="641" y="398"/>
                    </a:lnTo>
                    <a:lnTo>
                      <a:pt x="513" y="512"/>
                    </a:lnTo>
                    <a:lnTo>
                      <a:pt x="399" y="626"/>
                    </a:lnTo>
                    <a:lnTo>
                      <a:pt x="299" y="768"/>
                    </a:lnTo>
                    <a:lnTo>
                      <a:pt x="214" y="911"/>
                    </a:lnTo>
                    <a:lnTo>
                      <a:pt x="143" y="1067"/>
                    </a:lnTo>
                    <a:lnTo>
                      <a:pt x="86" y="1224"/>
                    </a:lnTo>
                    <a:lnTo>
                      <a:pt x="43" y="1380"/>
                    </a:lnTo>
                    <a:lnTo>
                      <a:pt x="15" y="1565"/>
                    </a:lnTo>
                    <a:lnTo>
                      <a:pt x="0" y="1736"/>
                    </a:lnTo>
                    <a:lnTo>
                      <a:pt x="0" y="8609"/>
                    </a:lnTo>
                    <a:lnTo>
                      <a:pt x="15" y="8780"/>
                    </a:lnTo>
                    <a:lnTo>
                      <a:pt x="43" y="8951"/>
                    </a:lnTo>
                    <a:lnTo>
                      <a:pt x="86" y="9121"/>
                    </a:lnTo>
                    <a:lnTo>
                      <a:pt x="143" y="9278"/>
                    </a:lnTo>
                    <a:lnTo>
                      <a:pt x="214" y="9434"/>
                    </a:lnTo>
                    <a:lnTo>
                      <a:pt x="299" y="9577"/>
                    </a:lnTo>
                    <a:lnTo>
                      <a:pt x="399" y="9705"/>
                    </a:lnTo>
                    <a:lnTo>
                      <a:pt x="513" y="9833"/>
                    </a:lnTo>
                    <a:lnTo>
                      <a:pt x="641" y="9947"/>
                    </a:lnTo>
                    <a:lnTo>
                      <a:pt x="769" y="10046"/>
                    </a:lnTo>
                    <a:lnTo>
                      <a:pt x="911" y="10132"/>
                    </a:lnTo>
                    <a:lnTo>
                      <a:pt x="1068" y="10203"/>
                    </a:lnTo>
                    <a:lnTo>
                      <a:pt x="1224" y="10260"/>
                    </a:lnTo>
                    <a:lnTo>
                      <a:pt x="1395" y="10303"/>
                    </a:lnTo>
                    <a:lnTo>
                      <a:pt x="1566" y="10331"/>
                    </a:lnTo>
                    <a:lnTo>
                      <a:pt x="1736" y="10345"/>
                    </a:lnTo>
                    <a:lnTo>
                      <a:pt x="1921" y="10331"/>
                    </a:lnTo>
                    <a:lnTo>
                      <a:pt x="2092" y="10303"/>
                    </a:lnTo>
                    <a:lnTo>
                      <a:pt x="2263" y="10260"/>
                    </a:lnTo>
                    <a:lnTo>
                      <a:pt x="2419" y="10203"/>
                    </a:lnTo>
                    <a:lnTo>
                      <a:pt x="2562" y="10132"/>
                    </a:lnTo>
                    <a:lnTo>
                      <a:pt x="2704" y="10046"/>
                    </a:lnTo>
                    <a:lnTo>
                      <a:pt x="2846" y="9947"/>
                    </a:lnTo>
                    <a:lnTo>
                      <a:pt x="2974" y="9833"/>
                    </a:lnTo>
                    <a:lnTo>
                      <a:pt x="3088" y="9705"/>
                    </a:lnTo>
                    <a:lnTo>
                      <a:pt x="3188" y="9577"/>
                    </a:lnTo>
                    <a:lnTo>
                      <a:pt x="3273" y="9434"/>
                    </a:lnTo>
                    <a:lnTo>
                      <a:pt x="3344" y="9278"/>
                    </a:lnTo>
                    <a:lnTo>
                      <a:pt x="3401" y="9121"/>
                    </a:lnTo>
                    <a:lnTo>
                      <a:pt x="3444" y="8951"/>
                    </a:lnTo>
                    <a:lnTo>
                      <a:pt x="3472" y="8780"/>
                    </a:lnTo>
                    <a:lnTo>
                      <a:pt x="3472" y="8609"/>
                    </a:lnTo>
                    <a:lnTo>
                      <a:pt x="3472" y="1736"/>
                    </a:lnTo>
                    <a:lnTo>
                      <a:pt x="3472" y="1565"/>
                    </a:lnTo>
                    <a:lnTo>
                      <a:pt x="3444" y="1380"/>
                    </a:lnTo>
                    <a:lnTo>
                      <a:pt x="3401" y="1224"/>
                    </a:lnTo>
                    <a:lnTo>
                      <a:pt x="3344" y="1067"/>
                    </a:lnTo>
                    <a:lnTo>
                      <a:pt x="3273" y="911"/>
                    </a:lnTo>
                    <a:lnTo>
                      <a:pt x="3188" y="768"/>
                    </a:lnTo>
                    <a:lnTo>
                      <a:pt x="3088" y="626"/>
                    </a:lnTo>
                    <a:lnTo>
                      <a:pt x="2974" y="512"/>
                    </a:lnTo>
                    <a:lnTo>
                      <a:pt x="2846" y="398"/>
                    </a:lnTo>
                    <a:lnTo>
                      <a:pt x="2704" y="299"/>
                    </a:lnTo>
                    <a:lnTo>
                      <a:pt x="2562" y="213"/>
                    </a:lnTo>
                    <a:lnTo>
                      <a:pt x="2419" y="128"/>
                    </a:lnTo>
                    <a:lnTo>
                      <a:pt x="2263" y="71"/>
                    </a:lnTo>
                    <a:lnTo>
                      <a:pt x="2092" y="28"/>
                    </a:lnTo>
                    <a:lnTo>
                      <a:pt x="1921" y="0"/>
                    </a:lnTo>
                    <a:close/>
                  </a:path>
                </a:pathLst>
              </a:custGeom>
              <a:solidFill>
                <a:srgbClr val="66AAD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512;p19">
                <a:extLst>
                  <a:ext uri="{FF2B5EF4-FFF2-40B4-BE49-F238E27FC236}">
                    <a16:creationId xmlns:a16="http://schemas.microsoft.com/office/drawing/2014/main" id="{F48002BF-3AD7-2B6F-35E5-C02B655D9A5F}"/>
                  </a:ext>
                </a:extLst>
              </p:cNvPr>
              <p:cNvSpPr/>
              <p:nvPr/>
            </p:nvSpPr>
            <p:spPr>
              <a:xfrm>
                <a:off x="2050914" y="3166673"/>
                <a:ext cx="819382" cy="1190681"/>
              </a:xfrm>
              <a:custGeom>
                <a:avLst/>
                <a:gdLst/>
                <a:ahLst/>
                <a:cxnLst/>
                <a:rect l="l" t="t" r="r" b="b"/>
                <a:pathLst>
                  <a:path w="24619" h="35775" extrusionOk="0">
                    <a:moveTo>
                      <a:pt x="23907" y="0"/>
                    </a:moveTo>
                    <a:lnTo>
                      <a:pt x="22768" y="385"/>
                    </a:lnTo>
                    <a:lnTo>
                      <a:pt x="22839" y="598"/>
                    </a:lnTo>
                    <a:lnTo>
                      <a:pt x="22953" y="1025"/>
                    </a:lnTo>
                    <a:lnTo>
                      <a:pt x="23110" y="1665"/>
                    </a:lnTo>
                    <a:lnTo>
                      <a:pt x="23181" y="2064"/>
                    </a:lnTo>
                    <a:lnTo>
                      <a:pt x="23266" y="2491"/>
                    </a:lnTo>
                    <a:lnTo>
                      <a:pt x="23323" y="2960"/>
                    </a:lnTo>
                    <a:lnTo>
                      <a:pt x="23394" y="3458"/>
                    </a:lnTo>
                    <a:lnTo>
                      <a:pt x="23437" y="3999"/>
                    </a:lnTo>
                    <a:lnTo>
                      <a:pt x="23465" y="4554"/>
                    </a:lnTo>
                    <a:lnTo>
                      <a:pt x="23480" y="5152"/>
                    </a:lnTo>
                    <a:lnTo>
                      <a:pt x="23465" y="5763"/>
                    </a:lnTo>
                    <a:lnTo>
                      <a:pt x="23423" y="6390"/>
                    </a:lnTo>
                    <a:lnTo>
                      <a:pt x="23366" y="7044"/>
                    </a:lnTo>
                    <a:lnTo>
                      <a:pt x="23266" y="7699"/>
                    </a:lnTo>
                    <a:lnTo>
                      <a:pt x="23195" y="8040"/>
                    </a:lnTo>
                    <a:lnTo>
                      <a:pt x="23124" y="8382"/>
                    </a:lnTo>
                    <a:lnTo>
                      <a:pt x="23053" y="8723"/>
                    </a:lnTo>
                    <a:lnTo>
                      <a:pt x="22953" y="9051"/>
                    </a:lnTo>
                    <a:lnTo>
                      <a:pt x="22854" y="9392"/>
                    </a:lnTo>
                    <a:lnTo>
                      <a:pt x="22740" y="9734"/>
                    </a:lnTo>
                    <a:lnTo>
                      <a:pt x="22612" y="10089"/>
                    </a:lnTo>
                    <a:lnTo>
                      <a:pt x="22484" y="10431"/>
                    </a:lnTo>
                    <a:lnTo>
                      <a:pt x="22327" y="10772"/>
                    </a:lnTo>
                    <a:lnTo>
                      <a:pt x="22170" y="11100"/>
                    </a:lnTo>
                    <a:lnTo>
                      <a:pt x="22000" y="11441"/>
                    </a:lnTo>
                    <a:lnTo>
                      <a:pt x="21815" y="11783"/>
                    </a:lnTo>
                    <a:lnTo>
                      <a:pt x="21601" y="12124"/>
                    </a:lnTo>
                    <a:lnTo>
                      <a:pt x="21388" y="12451"/>
                    </a:lnTo>
                    <a:lnTo>
                      <a:pt x="21160" y="12779"/>
                    </a:lnTo>
                    <a:lnTo>
                      <a:pt x="20918" y="13106"/>
                    </a:lnTo>
                    <a:lnTo>
                      <a:pt x="20648" y="13433"/>
                    </a:lnTo>
                    <a:lnTo>
                      <a:pt x="20378" y="13746"/>
                    </a:lnTo>
                    <a:lnTo>
                      <a:pt x="20079" y="14059"/>
                    </a:lnTo>
                    <a:lnTo>
                      <a:pt x="19780" y="14373"/>
                    </a:lnTo>
                    <a:lnTo>
                      <a:pt x="19453" y="14686"/>
                    </a:lnTo>
                    <a:lnTo>
                      <a:pt x="19097" y="14984"/>
                    </a:lnTo>
                    <a:lnTo>
                      <a:pt x="18741" y="15269"/>
                    </a:lnTo>
                    <a:lnTo>
                      <a:pt x="18357" y="15554"/>
                    </a:lnTo>
                    <a:lnTo>
                      <a:pt x="17958" y="15838"/>
                    </a:lnTo>
                    <a:lnTo>
                      <a:pt x="17546" y="16109"/>
                    </a:lnTo>
                    <a:lnTo>
                      <a:pt x="17105" y="16379"/>
                    </a:lnTo>
                    <a:lnTo>
                      <a:pt x="16649" y="16635"/>
                    </a:lnTo>
                    <a:lnTo>
                      <a:pt x="16165" y="16891"/>
                    </a:lnTo>
                    <a:lnTo>
                      <a:pt x="15667" y="17119"/>
                    </a:lnTo>
                    <a:lnTo>
                      <a:pt x="14913" y="17475"/>
                    </a:lnTo>
                    <a:lnTo>
                      <a:pt x="14173" y="17845"/>
                    </a:lnTo>
                    <a:lnTo>
                      <a:pt x="13462" y="18200"/>
                    </a:lnTo>
                    <a:lnTo>
                      <a:pt x="12750" y="18570"/>
                    </a:lnTo>
                    <a:lnTo>
                      <a:pt x="12067" y="18955"/>
                    </a:lnTo>
                    <a:lnTo>
                      <a:pt x="11384" y="19325"/>
                    </a:lnTo>
                    <a:lnTo>
                      <a:pt x="10730" y="19709"/>
                    </a:lnTo>
                    <a:lnTo>
                      <a:pt x="10089" y="20107"/>
                    </a:lnTo>
                    <a:lnTo>
                      <a:pt x="9477" y="20491"/>
                    </a:lnTo>
                    <a:lnTo>
                      <a:pt x="8866" y="20890"/>
                    </a:lnTo>
                    <a:lnTo>
                      <a:pt x="8282" y="21288"/>
                    </a:lnTo>
                    <a:lnTo>
                      <a:pt x="7713" y="21701"/>
                    </a:lnTo>
                    <a:lnTo>
                      <a:pt x="7158" y="22099"/>
                    </a:lnTo>
                    <a:lnTo>
                      <a:pt x="6617" y="22512"/>
                    </a:lnTo>
                    <a:lnTo>
                      <a:pt x="6105" y="22925"/>
                    </a:lnTo>
                    <a:lnTo>
                      <a:pt x="5607" y="23337"/>
                    </a:lnTo>
                    <a:lnTo>
                      <a:pt x="5137" y="23764"/>
                    </a:lnTo>
                    <a:lnTo>
                      <a:pt x="4682" y="24177"/>
                    </a:lnTo>
                    <a:lnTo>
                      <a:pt x="4241" y="24604"/>
                    </a:lnTo>
                    <a:lnTo>
                      <a:pt x="3828" y="25031"/>
                    </a:lnTo>
                    <a:lnTo>
                      <a:pt x="3430" y="25458"/>
                    </a:lnTo>
                    <a:lnTo>
                      <a:pt x="3046" y="25885"/>
                    </a:lnTo>
                    <a:lnTo>
                      <a:pt x="2690" y="26311"/>
                    </a:lnTo>
                    <a:lnTo>
                      <a:pt x="2362" y="26738"/>
                    </a:lnTo>
                    <a:lnTo>
                      <a:pt x="2049" y="27165"/>
                    </a:lnTo>
                    <a:lnTo>
                      <a:pt x="1751" y="27592"/>
                    </a:lnTo>
                    <a:lnTo>
                      <a:pt x="1480" y="28019"/>
                    </a:lnTo>
                    <a:lnTo>
                      <a:pt x="1224" y="28446"/>
                    </a:lnTo>
                    <a:lnTo>
                      <a:pt x="996" y="28873"/>
                    </a:lnTo>
                    <a:lnTo>
                      <a:pt x="797" y="29314"/>
                    </a:lnTo>
                    <a:lnTo>
                      <a:pt x="612" y="29741"/>
                    </a:lnTo>
                    <a:lnTo>
                      <a:pt x="456" y="30168"/>
                    </a:lnTo>
                    <a:lnTo>
                      <a:pt x="342" y="30538"/>
                    </a:lnTo>
                    <a:lnTo>
                      <a:pt x="228" y="30908"/>
                    </a:lnTo>
                    <a:lnTo>
                      <a:pt x="157" y="31278"/>
                    </a:lnTo>
                    <a:lnTo>
                      <a:pt x="86" y="31648"/>
                    </a:lnTo>
                    <a:lnTo>
                      <a:pt x="43" y="32003"/>
                    </a:lnTo>
                    <a:lnTo>
                      <a:pt x="15" y="32373"/>
                    </a:lnTo>
                    <a:lnTo>
                      <a:pt x="0" y="32729"/>
                    </a:lnTo>
                    <a:lnTo>
                      <a:pt x="0" y="33085"/>
                    </a:lnTo>
                    <a:lnTo>
                      <a:pt x="29" y="33426"/>
                    </a:lnTo>
                    <a:lnTo>
                      <a:pt x="71" y="33782"/>
                    </a:lnTo>
                    <a:lnTo>
                      <a:pt x="143" y="34124"/>
                    </a:lnTo>
                    <a:lnTo>
                      <a:pt x="228" y="34465"/>
                    </a:lnTo>
                    <a:lnTo>
                      <a:pt x="328" y="34792"/>
                    </a:lnTo>
                    <a:lnTo>
                      <a:pt x="441" y="35120"/>
                    </a:lnTo>
                    <a:lnTo>
                      <a:pt x="584" y="35461"/>
                    </a:lnTo>
                    <a:lnTo>
                      <a:pt x="740" y="35774"/>
                    </a:lnTo>
                    <a:lnTo>
                      <a:pt x="1793" y="35234"/>
                    </a:lnTo>
                    <a:lnTo>
                      <a:pt x="1665" y="34963"/>
                    </a:lnTo>
                    <a:lnTo>
                      <a:pt x="1551" y="34693"/>
                    </a:lnTo>
                    <a:lnTo>
                      <a:pt x="1452" y="34423"/>
                    </a:lnTo>
                    <a:lnTo>
                      <a:pt x="1381" y="34138"/>
                    </a:lnTo>
                    <a:lnTo>
                      <a:pt x="1309" y="33868"/>
                    </a:lnTo>
                    <a:lnTo>
                      <a:pt x="1253" y="33583"/>
                    </a:lnTo>
                    <a:lnTo>
                      <a:pt x="1224" y="33284"/>
                    </a:lnTo>
                    <a:lnTo>
                      <a:pt x="1196" y="33000"/>
                    </a:lnTo>
                    <a:lnTo>
                      <a:pt x="1196" y="32701"/>
                    </a:lnTo>
                    <a:lnTo>
                      <a:pt x="1210" y="32402"/>
                    </a:lnTo>
                    <a:lnTo>
                      <a:pt x="1224" y="32103"/>
                    </a:lnTo>
                    <a:lnTo>
                      <a:pt x="1267" y="31804"/>
                    </a:lnTo>
                    <a:lnTo>
                      <a:pt x="1324" y="31491"/>
                    </a:lnTo>
                    <a:lnTo>
                      <a:pt x="1395" y="31178"/>
                    </a:lnTo>
                    <a:lnTo>
                      <a:pt x="1480" y="30865"/>
                    </a:lnTo>
                    <a:lnTo>
                      <a:pt x="1580" y="30552"/>
                    </a:lnTo>
                    <a:lnTo>
                      <a:pt x="1736" y="30154"/>
                    </a:lnTo>
                    <a:lnTo>
                      <a:pt x="1907" y="29755"/>
                    </a:lnTo>
                    <a:lnTo>
                      <a:pt x="2092" y="29357"/>
                    </a:lnTo>
                    <a:lnTo>
                      <a:pt x="2306" y="28944"/>
                    </a:lnTo>
                    <a:lnTo>
                      <a:pt x="2547" y="28546"/>
                    </a:lnTo>
                    <a:lnTo>
                      <a:pt x="2804" y="28147"/>
                    </a:lnTo>
                    <a:lnTo>
                      <a:pt x="3088" y="27749"/>
                    </a:lnTo>
                    <a:lnTo>
                      <a:pt x="3387" y="27336"/>
                    </a:lnTo>
                    <a:lnTo>
                      <a:pt x="3700" y="26938"/>
                    </a:lnTo>
                    <a:lnTo>
                      <a:pt x="4042" y="26539"/>
                    </a:lnTo>
                    <a:lnTo>
                      <a:pt x="4397" y="26141"/>
                    </a:lnTo>
                    <a:lnTo>
                      <a:pt x="4782" y="25728"/>
                    </a:lnTo>
                    <a:lnTo>
                      <a:pt x="5180" y="25330"/>
                    </a:lnTo>
                    <a:lnTo>
                      <a:pt x="5607" y="24931"/>
                    </a:lnTo>
                    <a:lnTo>
                      <a:pt x="6034" y="24533"/>
                    </a:lnTo>
                    <a:lnTo>
                      <a:pt x="6503" y="24149"/>
                    </a:lnTo>
                    <a:lnTo>
                      <a:pt x="6973" y="23750"/>
                    </a:lnTo>
                    <a:lnTo>
                      <a:pt x="7471" y="23352"/>
                    </a:lnTo>
                    <a:lnTo>
                      <a:pt x="7983" y="22967"/>
                    </a:lnTo>
                    <a:lnTo>
                      <a:pt x="8510" y="22583"/>
                    </a:lnTo>
                    <a:lnTo>
                      <a:pt x="9051" y="22199"/>
                    </a:lnTo>
                    <a:lnTo>
                      <a:pt x="9620" y="21815"/>
                    </a:lnTo>
                    <a:lnTo>
                      <a:pt x="10203" y="21431"/>
                    </a:lnTo>
                    <a:lnTo>
                      <a:pt x="10801" y="21061"/>
                    </a:lnTo>
                    <a:lnTo>
                      <a:pt x="11413" y="20691"/>
                    </a:lnTo>
                    <a:lnTo>
                      <a:pt x="12053" y="20321"/>
                    </a:lnTo>
                    <a:lnTo>
                      <a:pt x="12693" y="19965"/>
                    </a:lnTo>
                    <a:lnTo>
                      <a:pt x="13362" y="19595"/>
                    </a:lnTo>
                    <a:lnTo>
                      <a:pt x="14031" y="19239"/>
                    </a:lnTo>
                    <a:lnTo>
                      <a:pt x="14728" y="18898"/>
                    </a:lnTo>
                    <a:lnTo>
                      <a:pt x="15440" y="18542"/>
                    </a:lnTo>
                    <a:lnTo>
                      <a:pt x="16165" y="18215"/>
                    </a:lnTo>
                    <a:lnTo>
                      <a:pt x="16706" y="17944"/>
                    </a:lnTo>
                    <a:lnTo>
                      <a:pt x="17233" y="17674"/>
                    </a:lnTo>
                    <a:lnTo>
                      <a:pt x="17731" y="17389"/>
                    </a:lnTo>
                    <a:lnTo>
                      <a:pt x="18200" y="17105"/>
                    </a:lnTo>
                    <a:lnTo>
                      <a:pt x="18656" y="16806"/>
                    </a:lnTo>
                    <a:lnTo>
                      <a:pt x="19097" y="16493"/>
                    </a:lnTo>
                    <a:lnTo>
                      <a:pt x="19510" y="16180"/>
                    </a:lnTo>
                    <a:lnTo>
                      <a:pt x="19894" y="15852"/>
                    </a:lnTo>
                    <a:lnTo>
                      <a:pt x="20278" y="15525"/>
                    </a:lnTo>
                    <a:lnTo>
                      <a:pt x="20634" y="15198"/>
                    </a:lnTo>
                    <a:lnTo>
                      <a:pt x="20961" y="14856"/>
                    </a:lnTo>
                    <a:lnTo>
                      <a:pt x="21288" y="14501"/>
                    </a:lnTo>
                    <a:lnTo>
                      <a:pt x="21587" y="14159"/>
                    </a:lnTo>
                    <a:lnTo>
                      <a:pt x="21857" y="13789"/>
                    </a:lnTo>
                    <a:lnTo>
                      <a:pt x="22128" y="13433"/>
                    </a:lnTo>
                    <a:lnTo>
                      <a:pt x="22384" y="13063"/>
                    </a:lnTo>
                    <a:lnTo>
                      <a:pt x="22612" y="12708"/>
                    </a:lnTo>
                    <a:lnTo>
                      <a:pt x="22825" y="12338"/>
                    </a:lnTo>
                    <a:lnTo>
                      <a:pt x="23024" y="11953"/>
                    </a:lnTo>
                    <a:lnTo>
                      <a:pt x="23224" y="11583"/>
                    </a:lnTo>
                    <a:lnTo>
                      <a:pt x="23394" y="11213"/>
                    </a:lnTo>
                    <a:lnTo>
                      <a:pt x="23551" y="10829"/>
                    </a:lnTo>
                    <a:lnTo>
                      <a:pt x="23693" y="10445"/>
                    </a:lnTo>
                    <a:lnTo>
                      <a:pt x="23835" y="10075"/>
                    </a:lnTo>
                    <a:lnTo>
                      <a:pt x="23949" y="9691"/>
                    </a:lnTo>
                    <a:lnTo>
                      <a:pt x="24063" y="9321"/>
                    </a:lnTo>
                    <a:lnTo>
                      <a:pt x="24163" y="8937"/>
                    </a:lnTo>
                    <a:lnTo>
                      <a:pt x="24248" y="8567"/>
                    </a:lnTo>
                    <a:lnTo>
                      <a:pt x="24319" y="8197"/>
                    </a:lnTo>
                    <a:lnTo>
                      <a:pt x="24390" y="7827"/>
                    </a:lnTo>
                    <a:lnTo>
                      <a:pt x="24447" y="7457"/>
                    </a:lnTo>
                    <a:lnTo>
                      <a:pt x="24490" y="7101"/>
                    </a:lnTo>
                    <a:lnTo>
                      <a:pt x="24561" y="6390"/>
                    </a:lnTo>
                    <a:lnTo>
                      <a:pt x="24604" y="5692"/>
                    </a:lnTo>
                    <a:lnTo>
                      <a:pt x="24618" y="5023"/>
                    </a:lnTo>
                    <a:lnTo>
                      <a:pt x="24604" y="4369"/>
                    </a:lnTo>
                    <a:lnTo>
                      <a:pt x="24561" y="3757"/>
                    </a:lnTo>
                    <a:lnTo>
                      <a:pt x="24518" y="3174"/>
                    </a:lnTo>
                    <a:lnTo>
                      <a:pt x="24447" y="2633"/>
                    </a:lnTo>
                    <a:lnTo>
                      <a:pt x="24376" y="2135"/>
                    </a:lnTo>
                    <a:lnTo>
                      <a:pt x="24305" y="1665"/>
                    </a:lnTo>
                    <a:lnTo>
                      <a:pt x="24220" y="1253"/>
                    </a:lnTo>
                    <a:lnTo>
                      <a:pt x="24063" y="598"/>
                    </a:lnTo>
                    <a:lnTo>
                      <a:pt x="23949" y="171"/>
                    </a:lnTo>
                    <a:lnTo>
                      <a:pt x="23907" y="0"/>
                    </a:lnTo>
                    <a:close/>
                  </a:path>
                </a:pathLst>
              </a:custGeom>
              <a:solidFill>
                <a:srgbClr val="21191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" name="Google Shape;513;p19">
              <a:extLst>
                <a:ext uri="{FF2B5EF4-FFF2-40B4-BE49-F238E27FC236}">
                  <a16:creationId xmlns:a16="http://schemas.microsoft.com/office/drawing/2014/main" id="{C88EDA41-C6CB-0B30-BD44-169283119A27}"/>
                </a:ext>
              </a:extLst>
            </p:cNvPr>
            <p:cNvSpPr/>
            <p:nvPr/>
          </p:nvSpPr>
          <p:spPr>
            <a:xfrm>
              <a:off x="4105275" y="1532750"/>
              <a:ext cx="142800" cy="1428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514;p19">
              <a:extLst>
                <a:ext uri="{FF2B5EF4-FFF2-40B4-BE49-F238E27FC236}">
                  <a16:creationId xmlns:a16="http://schemas.microsoft.com/office/drawing/2014/main" id="{A2A436D8-ACFB-C884-A83C-5E717FD69882}"/>
                </a:ext>
              </a:extLst>
            </p:cNvPr>
            <p:cNvSpPr/>
            <p:nvPr/>
          </p:nvSpPr>
          <p:spPr>
            <a:xfrm>
              <a:off x="4424400" y="1532750"/>
              <a:ext cx="142800" cy="1428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5" name="Picture 3">
            <a:extLst>
              <a:ext uri="{FF2B5EF4-FFF2-40B4-BE49-F238E27FC236}">
                <a16:creationId xmlns:a16="http://schemas.microsoft.com/office/drawing/2014/main" id="{E0D03102-88C6-3164-BB7E-013C45F9BED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029200" y="2817744"/>
            <a:ext cx="4989840" cy="122251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526377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78"/>
    </mc:Choice>
    <mc:Fallback>
      <p:transition spd="slow" advTm="34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107B10-5193-7F10-F844-06FDCD270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10678"/>
            <a:ext cx="10515600" cy="1248444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Autoencoding Language Models 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ECAF7C9-38DD-30B3-CF6C-7EAAFCB39797}"/>
              </a:ext>
            </a:extLst>
          </p:cNvPr>
          <p:cNvCxnSpPr>
            <a:cxnSpLocks/>
          </p:cNvCxnSpPr>
          <p:nvPr/>
        </p:nvCxnSpPr>
        <p:spPr>
          <a:xfrm>
            <a:off x="2897883" y="3478661"/>
            <a:ext cx="6507373" cy="0"/>
          </a:xfrm>
          <a:prstGeom prst="line">
            <a:avLst/>
          </a:prstGeom>
          <a:ln w="28575">
            <a:solidFill>
              <a:srgbClr val="43D0CA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5 - Ch 2 Autoenc9ding LM_BERT complete">
            <a:hlinkClick r:id="" action="ppaction://media"/>
            <a:extLst>
              <a:ext uri="{FF2B5EF4-FFF2-40B4-BE49-F238E27FC236}">
                <a16:creationId xmlns:a16="http://schemas.microsoft.com/office/drawing/2014/main" id="{CAD802EC-B48E-F682-43BE-E19D55031D0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27174" y="226721"/>
            <a:ext cx="487363" cy="487363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C1446967-224C-0BBC-6F58-83E40843E1B4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58206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F4FC3-7A28-1739-E6DC-38B053C00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EC51AC-9D8D-10FA-CF56-10E243143FA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23888" y="1332411"/>
            <a:ext cx="7139181" cy="5355727"/>
          </a:xfrm>
        </p:spPr>
        <p:txBody>
          <a:bodyPr/>
          <a:lstStyle/>
          <a:p>
            <a:r>
              <a:rPr lang="en-US" dirty="0"/>
              <a:t>Autoencoders are Encoder-only architecture.</a:t>
            </a:r>
          </a:p>
          <a:p>
            <a:r>
              <a:rPr lang="en-US" dirty="0"/>
              <a:t>Autoencoding models are pretrained by corrupting the input tokens and reconstructing the original sentence.</a:t>
            </a:r>
          </a:p>
          <a:p>
            <a:r>
              <a:rPr lang="en-US" dirty="0"/>
              <a:t>They correspond to the encoder of the original transformer model without any mask.</a:t>
            </a:r>
          </a:p>
          <a:p>
            <a:r>
              <a:rPr lang="en-US" dirty="0"/>
              <a:t>These models convert text sequences into numerical representations.</a:t>
            </a:r>
          </a:p>
          <a:p>
            <a:r>
              <a:rPr lang="en-US" dirty="0"/>
              <a:t>The representation of a token depends on both left and right contexts, known as </a:t>
            </a:r>
            <a:r>
              <a:rPr lang="en-US" dirty="0">
                <a:solidFill>
                  <a:srgbClr val="00B050"/>
                </a:solidFill>
              </a:rPr>
              <a:t>bidirectional attention</a:t>
            </a:r>
            <a:r>
              <a:rPr lang="en-US" dirty="0"/>
              <a:t>.</a:t>
            </a:r>
          </a:p>
          <a:p>
            <a:r>
              <a:rPr lang="en-US" dirty="0"/>
              <a:t>Autoencoders usually build a bidirectional representation of the entire sentence.</a:t>
            </a:r>
          </a:p>
          <a:p>
            <a:endParaRPr lang="en-US" dirty="0"/>
          </a:p>
        </p:txBody>
      </p:sp>
      <p:pic>
        <p:nvPicPr>
          <p:cNvPr id="7" name="Picture 6" descr="Diagram">
            <a:extLst>
              <a:ext uri="{FF2B5EF4-FFF2-40B4-BE49-F238E27FC236}">
                <a16:creationId xmlns:a16="http://schemas.microsoft.com/office/drawing/2014/main" id="{500FEB07-BCCD-70A4-82E1-9E6D7BFB76E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" r="-3" b="-3"/>
          <a:stretch/>
        </p:blipFill>
        <p:spPr>
          <a:xfrm>
            <a:off x="8123333" y="1627251"/>
            <a:ext cx="3941064" cy="4096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32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A0317-D44C-81CB-96A2-5937C6E47B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BERT </a:t>
            </a:r>
            <a:r>
              <a:rPr lang="en-US" sz="1800" dirty="0"/>
              <a:t>(Bidirectional Encoder Representations from Transformers)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6F30D9-F5EC-5AF3-E652-FAF288C8550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BERT (Bidirectional Encoder Representations from Transformers) is a famous example of an autoencoding model.</a:t>
            </a:r>
          </a:p>
          <a:p>
            <a:r>
              <a:rPr lang="en-US" dirty="0"/>
              <a:t>BERT utilizes the encoder Transformer stack with slight modifications for language modeling.</a:t>
            </a:r>
          </a:p>
          <a:p>
            <a:r>
              <a:rPr lang="en-US" dirty="0"/>
              <a:t>It has achieved state-of-the-art results on various natural language processing benchmarks.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DFC102-CCAA-2BE5-151F-7454767EB5D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638" t="7560" r="58358" b="24953"/>
          <a:stretch/>
        </p:blipFill>
        <p:spPr bwMode="auto">
          <a:xfrm>
            <a:off x="2599988" y="3429000"/>
            <a:ext cx="3054363" cy="325913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73AFE8A-26D9-FDA5-B1EA-58ECE64061B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9887" t="7560" r="7679" b="24953"/>
          <a:stretch/>
        </p:blipFill>
        <p:spPr bwMode="auto">
          <a:xfrm>
            <a:off x="5505449" y="3429000"/>
            <a:ext cx="4448175" cy="325913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086081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143DA-4247-A299-0217-53A5AB2F0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0565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Daytona" panose="020B0604030500040204" pitchFamily="34" charset="0"/>
                <a:ea typeface="+mj-ea"/>
                <a:cs typeface="+mj-cs"/>
              </a:rPr>
              <a:t>BERT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0565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Daytona" panose="020B0604030500040204" pitchFamily="34" charset="0"/>
                <a:ea typeface="+mj-ea"/>
                <a:cs typeface="+mj-cs"/>
              </a:rPr>
              <a:t>(Bidirectional Encoder Representations from Transformers)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F8E522-E085-E9BA-07CA-2E148331E6B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23888" y="1332411"/>
            <a:ext cx="7577720" cy="5355727"/>
          </a:xfrm>
        </p:spPr>
        <p:txBody>
          <a:bodyPr/>
          <a:lstStyle/>
          <a:p>
            <a:r>
              <a:rPr lang="en-US" dirty="0"/>
              <a:t>BERT is a multilayer Transformer encoder based on the original Transformer implementation.</a:t>
            </a:r>
          </a:p>
          <a:p>
            <a:r>
              <a:rPr lang="en-US" dirty="0"/>
              <a:t>The Transformer model was originally designed for machine translation tasks.</a:t>
            </a:r>
          </a:p>
          <a:p>
            <a:r>
              <a:rPr lang="en-US" dirty="0"/>
              <a:t>BERT is the utilization of encoder part of the architecture to provide better language modeling. </a:t>
            </a:r>
          </a:p>
          <a:p>
            <a:r>
              <a:rPr lang="en-US" dirty="0"/>
              <a:t>After pretraining, BERT provides a global understanding of the language it is trained on.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D48FAB-1DF4-805D-7FF9-3A890DE492E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1608" y="962488"/>
            <a:ext cx="3821292" cy="5112758"/>
          </a:xfrm>
          <a:prstGeom prst="rect">
            <a:avLst/>
          </a:prstGeom>
          <a:noFill/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FF78274-B091-8936-529F-8A9E83F80061}"/>
              </a:ext>
            </a:extLst>
          </p:cNvPr>
          <p:cNvSpPr/>
          <p:nvPr/>
        </p:nvSpPr>
        <p:spPr>
          <a:xfrm>
            <a:off x="8201609" y="1222547"/>
            <a:ext cx="1707502" cy="378799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633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404AA-1FB8-84D7-3E76-9520CE1EBA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 of BERT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A3D9BD-27AC-CC7A-FCDF-46093C68E41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Masked language modeling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Next sentence prediction. </a:t>
            </a:r>
          </a:p>
        </p:txBody>
      </p:sp>
    </p:spTree>
    <p:extLst>
      <p:ext uri="{BB962C8B-B14F-4D97-AF65-F5344CB8AC3E}">
        <p14:creationId xmlns:p14="http://schemas.microsoft.com/office/powerpoint/2010/main" val="1031140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649D8837-878A-0868-93B8-FAB11664C007}"/>
              </a:ext>
            </a:extLst>
          </p:cNvPr>
          <p:cNvSpPr/>
          <p:nvPr/>
        </p:nvSpPr>
        <p:spPr>
          <a:xfrm>
            <a:off x="3965513" y="5809072"/>
            <a:ext cx="4488020" cy="96752"/>
          </a:xfrm>
          <a:prstGeom prst="roundRect">
            <a:avLst/>
          </a:prstGeom>
          <a:solidFill>
            <a:srgbClr val="A1B8E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F0520C-A16C-5DFD-9249-6D698A322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Masked language modeling (MLM)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BF8C8-A196-54AB-8CFF-06020E47E6A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The task of training a model on input which in this case is a sentence with some masked tokens .and obtaining the output as the whole sentence with the masked tokens filled.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25F1717-1AD9-6CEF-D855-EF5796283F9C}"/>
              </a:ext>
            </a:extLst>
          </p:cNvPr>
          <p:cNvSpPr/>
          <p:nvPr/>
        </p:nvSpPr>
        <p:spPr>
          <a:xfrm>
            <a:off x="3816221" y="4572617"/>
            <a:ext cx="4786604" cy="1129004"/>
          </a:xfrm>
          <a:prstGeom prst="roundRect">
            <a:avLst/>
          </a:prstGeom>
          <a:solidFill>
            <a:srgbClr val="FDE0D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BERT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CA7989F1-9400-6026-C9F2-2F396F62EF02}"/>
                  </a:ext>
                </a:extLst>
              </p:cNvPr>
              <p:cNvSpPr/>
              <p:nvPr/>
            </p:nvSpPr>
            <p:spPr>
              <a:xfrm>
                <a:off x="3984172" y="5986452"/>
                <a:ext cx="746449" cy="258768"/>
              </a:xfrm>
              <a:prstGeom prst="roundRect">
                <a:avLst/>
              </a:prstGeom>
              <a:solidFill>
                <a:srgbClr val="FFF5D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CA7989F1-9400-6026-C9F2-2F396F62EF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4172" y="5986452"/>
                <a:ext cx="746449" cy="258768"/>
              </a:xfrm>
              <a:prstGeom prst="roundRect">
                <a:avLst/>
              </a:prstGeom>
              <a:blipFill>
                <a:blip r:embed="rId3"/>
                <a:stretch>
                  <a:fillRect b="-2381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AE91CBF-9894-DB66-2FB6-4D57E6822C62}"/>
              </a:ext>
            </a:extLst>
          </p:cNvPr>
          <p:cNvCxnSpPr>
            <a:stCxn id="6" idx="0"/>
          </p:cNvCxnSpPr>
          <p:nvPr/>
        </p:nvCxnSpPr>
        <p:spPr>
          <a:xfrm flipH="1" flipV="1">
            <a:off x="4357396" y="5701621"/>
            <a:ext cx="1" cy="284831"/>
          </a:xfrm>
          <a:prstGeom prst="straightConnector1">
            <a:avLst/>
          </a:prstGeom>
          <a:ln>
            <a:solidFill>
              <a:srgbClr val="FF858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45DB8BD-FB66-46CA-5ABC-E646A2CCE64D}"/>
              </a:ext>
            </a:extLst>
          </p:cNvPr>
          <p:cNvCxnSpPr/>
          <p:nvPr/>
        </p:nvCxnSpPr>
        <p:spPr>
          <a:xfrm flipH="1" flipV="1">
            <a:off x="4357396" y="6271283"/>
            <a:ext cx="1" cy="284831"/>
          </a:xfrm>
          <a:prstGeom prst="straightConnector1">
            <a:avLst/>
          </a:prstGeom>
          <a:ln>
            <a:solidFill>
              <a:srgbClr val="FF858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120F5DA-276E-3C35-69B4-B211C9E475A9}"/>
                  </a:ext>
                </a:extLst>
              </p:cNvPr>
              <p:cNvSpPr txBox="1"/>
              <p:nvPr/>
            </p:nvSpPr>
            <p:spPr>
              <a:xfrm>
                <a:off x="4100883" y="6465994"/>
                <a:ext cx="5130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120F5DA-276E-3C35-69B4-B211C9E475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0883" y="6465994"/>
                <a:ext cx="513026" cy="369332"/>
              </a:xfrm>
              <a:prstGeom prst="rect">
                <a:avLst/>
              </a:prstGeom>
              <a:blipFill>
                <a:blip r:embed="rId4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: Rounded Corners 15">
                <a:extLst>
                  <a:ext uri="{FF2B5EF4-FFF2-40B4-BE49-F238E27FC236}">
                    <a16:creationId xmlns:a16="http://schemas.microsoft.com/office/drawing/2014/main" id="{A4B07DDB-C9AA-0FF8-8052-E3C55C8089BB}"/>
                  </a:ext>
                </a:extLst>
              </p:cNvPr>
              <p:cNvSpPr/>
              <p:nvPr/>
            </p:nvSpPr>
            <p:spPr>
              <a:xfrm>
                <a:off x="4870422" y="5972831"/>
                <a:ext cx="746449" cy="258768"/>
              </a:xfrm>
              <a:prstGeom prst="roundRect">
                <a:avLst/>
              </a:prstGeom>
              <a:solidFill>
                <a:srgbClr val="FFF5D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Rectangle: Rounded Corners 15">
                <a:extLst>
                  <a:ext uri="{FF2B5EF4-FFF2-40B4-BE49-F238E27FC236}">
                    <a16:creationId xmlns:a16="http://schemas.microsoft.com/office/drawing/2014/main" id="{A4B07DDB-C9AA-0FF8-8052-E3C55C8089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0422" y="5972831"/>
                <a:ext cx="746449" cy="258768"/>
              </a:xfrm>
              <a:prstGeom prst="roundRect">
                <a:avLst/>
              </a:prstGeom>
              <a:blipFill>
                <a:blip r:embed="rId5"/>
                <a:stretch>
                  <a:fillRect b="-2381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DA4EBB0-72CB-2EA8-1EF4-80E55A735FD8}"/>
              </a:ext>
            </a:extLst>
          </p:cNvPr>
          <p:cNvCxnSpPr>
            <a:stCxn id="16" idx="0"/>
          </p:cNvCxnSpPr>
          <p:nvPr/>
        </p:nvCxnSpPr>
        <p:spPr>
          <a:xfrm flipH="1" flipV="1">
            <a:off x="5243646" y="5688000"/>
            <a:ext cx="1" cy="284831"/>
          </a:xfrm>
          <a:prstGeom prst="straightConnector1">
            <a:avLst/>
          </a:prstGeom>
          <a:ln>
            <a:solidFill>
              <a:srgbClr val="FF858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65CB61B-AFA9-0421-BCC1-D8BD549D1485}"/>
              </a:ext>
            </a:extLst>
          </p:cNvPr>
          <p:cNvCxnSpPr/>
          <p:nvPr/>
        </p:nvCxnSpPr>
        <p:spPr>
          <a:xfrm flipH="1" flipV="1">
            <a:off x="5243646" y="6257662"/>
            <a:ext cx="1" cy="284831"/>
          </a:xfrm>
          <a:prstGeom prst="straightConnector1">
            <a:avLst/>
          </a:prstGeom>
          <a:ln>
            <a:solidFill>
              <a:srgbClr val="FF858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D1A4D6F-2997-0466-889D-B7398F1E8F86}"/>
                  </a:ext>
                </a:extLst>
              </p:cNvPr>
              <p:cNvSpPr txBox="1"/>
              <p:nvPr/>
            </p:nvSpPr>
            <p:spPr>
              <a:xfrm>
                <a:off x="4987133" y="6452373"/>
                <a:ext cx="5183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D1A4D6F-2997-0466-889D-B7398F1E8F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7133" y="6452373"/>
                <a:ext cx="518347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D4815438-B458-A390-047D-319300CF2B1F}"/>
                  </a:ext>
                </a:extLst>
              </p:cNvPr>
              <p:cNvSpPr/>
              <p:nvPr/>
            </p:nvSpPr>
            <p:spPr>
              <a:xfrm>
                <a:off x="5756672" y="5972831"/>
                <a:ext cx="746449" cy="258768"/>
              </a:xfrm>
              <a:prstGeom prst="roundRect">
                <a:avLst/>
              </a:prstGeom>
              <a:solidFill>
                <a:srgbClr val="FFF5D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D4815438-B458-A390-047D-319300CF2B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6672" y="5972831"/>
                <a:ext cx="746449" cy="258768"/>
              </a:xfrm>
              <a:prstGeom prst="roundRect">
                <a:avLst/>
              </a:prstGeom>
              <a:blipFill>
                <a:blip r:embed="rId7"/>
                <a:stretch>
                  <a:fillRect b="-2381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D232573-7A1B-5A13-D6C2-A2B029A4A210}"/>
              </a:ext>
            </a:extLst>
          </p:cNvPr>
          <p:cNvCxnSpPr>
            <a:stCxn id="20" idx="0"/>
          </p:cNvCxnSpPr>
          <p:nvPr/>
        </p:nvCxnSpPr>
        <p:spPr>
          <a:xfrm flipH="1" flipV="1">
            <a:off x="6129896" y="5688000"/>
            <a:ext cx="1" cy="284831"/>
          </a:xfrm>
          <a:prstGeom prst="straightConnector1">
            <a:avLst/>
          </a:prstGeom>
          <a:ln>
            <a:solidFill>
              <a:srgbClr val="FF858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4AFBC35-A5E2-3E7D-663F-1431D1A5F243}"/>
              </a:ext>
            </a:extLst>
          </p:cNvPr>
          <p:cNvCxnSpPr/>
          <p:nvPr/>
        </p:nvCxnSpPr>
        <p:spPr>
          <a:xfrm flipH="1" flipV="1">
            <a:off x="6129896" y="6257662"/>
            <a:ext cx="1" cy="284831"/>
          </a:xfrm>
          <a:prstGeom prst="straightConnector1">
            <a:avLst/>
          </a:prstGeom>
          <a:ln>
            <a:solidFill>
              <a:srgbClr val="FF858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3FB1E4A-DB09-A197-BA71-B7705366139C}"/>
                  </a:ext>
                </a:extLst>
              </p:cNvPr>
              <p:cNvSpPr txBox="1"/>
              <p:nvPr/>
            </p:nvSpPr>
            <p:spPr>
              <a:xfrm>
                <a:off x="5873383" y="6452373"/>
                <a:ext cx="5183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3FB1E4A-DB09-A197-BA71-B770536613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3383" y="6452373"/>
                <a:ext cx="518347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0043C0B8-555B-37D7-4E8B-0B8144B2E0BD}"/>
              </a:ext>
            </a:extLst>
          </p:cNvPr>
          <p:cNvSpPr/>
          <p:nvPr/>
        </p:nvSpPr>
        <p:spPr>
          <a:xfrm>
            <a:off x="6642922" y="5972831"/>
            <a:ext cx="746449" cy="258768"/>
          </a:xfrm>
          <a:prstGeom prst="roundRect">
            <a:avLst/>
          </a:prstGeom>
          <a:solidFill>
            <a:srgbClr val="FFF5D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[MASK]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F2BC3CD-274F-A979-5CD1-E725FB4F832B}"/>
              </a:ext>
            </a:extLst>
          </p:cNvPr>
          <p:cNvCxnSpPr>
            <a:stCxn id="28" idx="0"/>
          </p:cNvCxnSpPr>
          <p:nvPr/>
        </p:nvCxnSpPr>
        <p:spPr>
          <a:xfrm flipH="1" flipV="1">
            <a:off x="7016146" y="5688000"/>
            <a:ext cx="1" cy="284831"/>
          </a:xfrm>
          <a:prstGeom prst="straightConnector1">
            <a:avLst/>
          </a:prstGeom>
          <a:ln>
            <a:solidFill>
              <a:srgbClr val="FF858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27E976B-86E6-6D3D-3876-4C0087DF0755}"/>
              </a:ext>
            </a:extLst>
          </p:cNvPr>
          <p:cNvCxnSpPr/>
          <p:nvPr/>
        </p:nvCxnSpPr>
        <p:spPr>
          <a:xfrm flipH="1" flipV="1">
            <a:off x="7016146" y="6257662"/>
            <a:ext cx="1" cy="284831"/>
          </a:xfrm>
          <a:prstGeom prst="straightConnector1">
            <a:avLst/>
          </a:prstGeom>
          <a:ln>
            <a:solidFill>
              <a:srgbClr val="FF858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3AF053F-2DCC-D134-3EDB-F802B2CA376C}"/>
                  </a:ext>
                </a:extLst>
              </p:cNvPr>
              <p:cNvSpPr txBox="1"/>
              <p:nvPr/>
            </p:nvSpPr>
            <p:spPr>
              <a:xfrm>
                <a:off x="6759633" y="6452373"/>
                <a:ext cx="5113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3AF053F-2DCC-D134-3EDB-F802B2CA37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9633" y="6452373"/>
                <a:ext cx="511358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: Rounded Corners 31">
                <a:extLst>
                  <a:ext uri="{FF2B5EF4-FFF2-40B4-BE49-F238E27FC236}">
                    <a16:creationId xmlns:a16="http://schemas.microsoft.com/office/drawing/2014/main" id="{DB0B3D99-7C22-85CA-EF78-1FFB0F328FDC}"/>
                  </a:ext>
                </a:extLst>
              </p:cNvPr>
              <p:cNvSpPr/>
              <p:nvPr/>
            </p:nvSpPr>
            <p:spPr>
              <a:xfrm>
                <a:off x="7475529" y="5972831"/>
                <a:ext cx="746449" cy="258768"/>
              </a:xfrm>
              <a:prstGeom prst="roundRect">
                <a:avLst/>
              </a:prstGeom>
              <a:solidFill>
                <a:srgbClr val="FFF5D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" name="Rectangle: Rounded Corners 31">
                <a:extLst>
                  <a:ext uri="{FF2B5EF4-FFF2-40B4-BE49-F238E27FC236}">
                    <a16:creationId xmlns:a16="http://schemas.microsoft.com/office/drawing/2014/main" id="{DB0B3D99-7C22-85CA-EF78-1FFB0F328F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5529" y="5972831"/>
                <a:ext cx="746449" cy="258768"/>
              </a:xfrm>
              <a:prstGeom prst="roundRect">
                <a:avLst/>
              </a:prstGeom>
              <a:blipFill>
                <a:blip r:embed="rId10"/>
                <a:stretch>
                  <a:fillRect b="-2619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7C174D8B-D526-38D5-E256-4A4937175F0C}"/>
              </a:ext>
            </a:extLst>
          </p:cNvPr>
          <p:cNvCxnSpPr>
            <a:stCxn id="32" idx="0"/>
          </p:cNvCxnSpPr>
          <p:nvPr/>
        </p:nvCxnSpPr>
        <p:spPr>
          <a:xfrm flipH="1" flipV="1">
            <a:off x="7848753" y="5688000"/>
            <a:ext cx="1" cy="284831"/>
          </a:xfrm>
          <a:prstGeom prst="straightConnector1">
            <a:avLst/>
          </a:prstGeom>
          <a:ln>
            <a:solidFill>
              <a:srgbClr val="FF858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6E39E6D8-00C7-6269-769F-4E0EE2DE5A95}"/>
              </a:ext>
            </a:extLst>
          </p:cNvPr>
          <p:cNvCxnSpPr/>
          <p:nvPr/>
        </p:nvCxnSpPr>
        <p:spPr>
          <a:xfrm flipH="1" flipV="1">
            <a:off x="7848753" y="6257662"/>
            <a:ext cx="1" cy="284831"/>
          </a:xfrm>
          <a:prstGeom prst="straightConnector1">
            <a:avLst/>
          </a:prstGeom>
          <a:ln>
            <a:solidFill>
              <a:srgbClr val="FF858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05B2C39-8B8E-72EC-473E-D6F22E5C1F6D}"/>
                  </a:ext>
                </a:extLst>
              </p:cNvPr>
              <p:cNvSpPr txBox="1"/>
              <p:nvPr/>
            </p:nvSpPr>
            <p:spPr>
              <a:xfrm>
                <a:off x="7592240" y="6452373"/>
                <a:ext cx="5183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05B2C39-8B8E-72EC-473E-D6F22E5C1F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2240" y="6452373"/>
                <a:ext cx="518347" cy="369332"/>
              </a:xfrm>
              <a:prstGeom prst="rect">
                <a:avLst/>
              </a:prstGeom>
              <a:blipFill>
                <a:blip r:embed="rId11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TextBox 36">
            <a:extLst>
              <a:ext uri="{FF2B5EF4-FFF2-40B4-BE49-F238E27FC236}">
                <a16:creationId xmlns:a16="http://schemas.microsoft.com/office/drawing/2014/main" id="{83EACF5B-7BAE-EE2D-0350-DDE5D55267D5}"/>
              </a:ext>
            </a:extLst>
          </p:cNvPr>
          <p:cNvSpPr txBox="1"/>
          <p:nvPr/>
        </p:nvSpPr>
        <p:spPr>
          <a:xfrm>
            <a:off x="2867950" y="5674027"/>
            <a:ext cx="9764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</a:rPr>
              <a:t>Embedding</a:t>
            </a:r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9CE7C19F-13D0-F155-13E3-02B9C4566AE3}"/>
              </a:ext>
            </a:extLst>
          </p:cNvPr>
          <p:cNvSpPr/>
          <p:nvPr/>
        </p:nvSpPr>
        <p:spPr>
          <a:xfrm>
            <a:off x="3712412" y="3394639"/>
            <a:ext cx="4536384" cy="30979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Classification Layer: Fully-connected layer + GELU + Norm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Rectangle: Rounded Corners 59">
                <a:extLst>
                  <a:ext uri="{FF2B5EF4-FFF2-40B4-BE49-F238E27FC236}">
                    <a16:creationId xmlns:a16="http://schemas.microsoft.com/office/drawing/2014/main" id="{C1EE1780-DB5A-5F1D-AF6E-008EA67265B5}"/>
                  </a:ext>
                </a:extLst>
              </p:cNvPr>
              <p:cNvSpPr/>
              <p:nvPr/>
            </p:nvSpPr>
            <p:spPr>
              <a:xfrm>
                <a:off x="3836587" y="3999968"/>
                <a:ext cx="746449" cy="258768"/>
              </a:xfrm>
              <a:prstGeom prst="roundRect">
                <a:avLst/>
              </a:prstGeom>
              <a:solidFill>
                <a:srgbClr val="FFF5D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0" name="Rectangle: Rounded Corners 59">
                <a:extLst>
                  <a:ext uri="{FF2B5EF4-FFF2-40B4-BE49-F238E27FC236}">
                    <a16:creationId xmlns:a16="http://schemas.microsoft.com/office/drawing/2014/main" id="{C1EE1780-DB5A-5F1D-AF6E-008EA67265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6587" y="3999968"/>
                <a:ext cx="746449" cy="258768"/>
              </a:xfrm>
              <a:prstGeom prst="roundRect">
                <a:avLst/>
              </a:prstGeom>
              <a:blipFill>
                <a:blip r:embed="rId12"/>
                <a:stretch>
                  <a:fillRect b="-2093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9BD56BF1-5B8F-86AC-6A81-28213101C7AE}"/>
              </a:ext>
            </a:extLst>
          </p:cNvPr>
          <p:cNvCxnSpPr>
            <a:stCxn id="60" idx="0"/>
          </p:cNvCxnSpPr>
          <p:nvPr/>
        </p:nvCxnSpPr>
        <p:spPr>
          <a:xfrm flipH="1" flipV="1">
            <a:off x="4209811" y="3715137"/>
            <a:ext cx="1" cy="284831"/>
          </a:xfrm>
          <a:prstGeom prst="straightConnector1">
            <a:avLst/>
          </a:prstGeom>
          <a:ln>
            <a:solidFill>
              <a:srgbClr val="FF858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88446C9D-5C49-7DC9-7820-1E6A741295B3}"/>
              </a:ext>
            </a:extLst>
          </p:cNvPr>
          <p:cNvCxnSpPr/>
          <p:nvPr/>
        </p:nvCxnSpPr>
        <p:spPr>
          <a:xfrm flipH="1" flipV="1">
            <a:off x="4209811" y="4284799"/>
            <a:ext cx="1" cy="284831"/>
          </a:xfrm>
          <a:prstGeom prst="straightConnector1">
            <a:avLst/>
          </a:prstGeom>
          <a:ln>
            <a:solidFill>
              <a:srgbClr val="FF858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Rectangle: Rounded Corners 62">
                <a:extLst>
                  <a:ext uri="{FF2B5EF4-FFF2-40B4-BE49-F238E27FC236}">
                    <a16:creationId xmlns:a16="http://schemas.microsoft.com/office/drawing/2014/main" id="{B55530D9-788A-F00D-A6CF-6EC69675B259}"/>
                  </a:ext>
                </a:extLst>
              </p:cNvPr>
              <p:cNvSpPr/>
              <p:nvPr/>
            </p:nvSpPr>
            <p:spPr>
              <a:xfrm>
                <a:off x="4722837" y="3986347"/>
                <a:ext cx="746449" cy="258768"/>
              </a:xfrm>
              <a:prstGeom prst="roundRect">
                <a:avLst/>
              </a:prstGeom>
              <a:solidFill>
                <a:srgbClr val="FFF5D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3" name="Rectangle: Rounded Corners 62">
                <a:extLst>
                  <a:ext uri="{FF2B5EF4-FFF2-40B4-BE49-F238E27FC236}">
                    <a16:creationId xmlns:a16="http://schemas.microsoft.com/office/drawing/2014/main" id="{B55530D9-788A-F00D-A6CF-6EC69675B2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2837" y="3986347"/>
                <a:ext cx="746449" cy="258768"/>
              </a:xfrm>
              <a:prstGeom prst="roundRect">
                <a:avLst/>
              </a:prstGeom>
              <a:blipFill>
                <a:blip r:embed="rId13"/>
                <a:stretch>
                  <a:fillRect b="-2381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A785CFA5-403F-4A11-FAC6-79092B34C33F}"/>
              </a:ext>
            </a:extLst>
          </p:cNvPr>
          <p:cNvCxnSpPr>
            <a:stCxn id="63" idx="0"/>
          </p:cNvCxnSpPr>
          <p:nvPr/>
        </p:nvCxnSpPr>
        <p:spPr>
          <a:xfrm flipH="1" flipV="1">
            <a:off x="5096061" y="3701516"/>
            <a:ext cx="1" cy="284831"/>
          </a:xfrm>
          <a:prstGeom prst="straightConnector1">
            <a:avLst/>
          </a:prstGeom>
          <a:ln>
            <a:solidFill>
              <a:srgbClr val="FF858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766652B2-D8D5-428C-59BB-B653F4B391FB}"/>
              </a:ext>
            </a:extLst>
          </p:cNvPr>
          <p:cNvCxnSpPr/>
          <p:nvPr/>
        </p:nvCxnSpPr>
        <p:spPr>
          <a:xfrm flipH="1" flipV="1">
            <a:off x="5096061" y="4271178"/>
            <a:ext cx="1" cy="284831"/>
          </a:xfrm>
          <a:prstGeom prst="straightConnector1">
            <a:avLst/>
          </a:prstGeom>
          <a:ln>
            <a:solidFill>
              <a:srgbClr val="FF858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ectangle: Rounded Corners 65">
                <a:extLst>
                  <a:ext uri="{FF2B5EF4-FFF2-40B4-BE49-F238E27FC236}">
                    <a16:creationId xmlns:a16="http://schemas.microsoft.com/office/drawing/2014/main" id="{7C39FCFD-6989-5C6C-B3EC-AA3712F0D754}"/>
                  </a:ext>
                </a:extLst>
              </p:cNvPr>
              <p:cNvSpPr/>
              <p:nvPr/>
            </p:nvSpPr>
            <p:spPr>
              <a:xfrm>
                <a:off x="5609087" y="3986347"/>
                <a:ext cx="746449" cy="258768"/>
              </a:xfrm>
              <a:prstGeom prst="roundRect">
                <a:avLst/>
              </a:prstGeom>
              <a:solidFill>
                <a:srgbClr val="FFF5D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6" name="Rectangle: Rounded Corners 65">
                <a:extLst>
                  <a:ext uri="{FF2B5EF4-FFF2-40B4-BE49-F238E27FC236}">
                    <a16:creationId xmlns:a16="http://schemas.microsoft.com/office/drawing/2014/main" id="{7C39FCFD-6989-5C6C-B3EC-AA3712F0D7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9087" y="3986347"/>
                <a:ext cx="746449" cy="258768"/>
              </a:xfrm>
              <a:prstGeom prst="roundRect">
                <a:avLst/>
              </a:prstGeom>
              <a:blipFill>
                <a:blip r:embed="rId14"/>
                <a:stretch>
                  <a:fillRect b="-2381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7EE76ACB-DACE-3813-15E9-F74FEF8BF685}"/>
              </a:ext>
            </a:extLst>
          </p:cNvPr>
          <p:cNvCxnSpPr>
            <a:stCxn id="66" idx="0"/>
          </p:cNvCxnSpPr>
          <p:nvPr/>
        </p:nvCxnSpPr>
        <p:spPr>
          <a:xfrm flipH="1" flipV="1">
            <a:off x="5982311" y="3701516"/>
            <a:ext cx="1" cy="284831"/>
          </a:xfrm>
          <a:prstGeom prst="straightConnector1">
            <a:avLst/>
          </a:prstGeom>
          <a:ln>
            <a:solidFill>
              <a:srgbClr val="FF858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8607E61D-312E-865E-036F-C18F03A8FC49}"/>
              </a:ext>
            </a:extLst>
          </p:cNvPr>
          <p:cNvCxnSpPr/>
          <p:nvPr/>
        </p:nvCxnSpPr>
        <p:spPr>
          <a:xfrm flipH="1" flipV="1">
            <a:off x="5982311" y="4271178"/>
            <a:ext cx="1" cy="284831"/>
          </a:xfrm>
          <a:prstGeom prst="straightConnector1">
            <a:avLst/>
          </a:prstGeom>
          <a:ln>
            <a:solidFill>
              <a:srgbClr val="FF858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ectangle: Rounded Corners 68">
                <a:extLst>
                  <a:ext uri="{FF2B5EF4-FFF2-40B4-BE49-F238E27FC236}">
                    <a16:creationId xmlns:a16="http://schemas.microsoft.com/office/drawing/2014/main" id="{005D082D-7095-903F-D4DB-BDAC201D718E}"/>
                  </a:ext>
                </a:extLst>
              </p:cNvPr>
              <p:cNvSpPr/>
              <p:nvPr/>
            </p:nvSpPr>
            <p:spPr>
              <a:xfrm>
                <a:off x="6495337" y="3986347"/>
                <a:ext cx="746449" cy="258768"/>
              </a:xfrm>
              <a:prstGeom prst="roundRect">
                <a:avLst/>
              </a:prstGeom>
              <a:solidFill>
                <a:srgbClr val="FFF5D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9" name="Rectangle: Rounded Corners 68">
                <a:extLst>
                  <a:ext uri="{FF2B5EF4-FFF2-40B4-BE49-F238E27FC236}">
                    <a16:creationId xmlns:a16="http://schemas.microsoft.com/office/drawing/2014/main" id="{005D082D-7095-903F-D4DB-BDAC201D71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5337" y="3986347"/>
                <a:ext cx="746449" cy="258768"/>
              </a:xfrm>
              <a:prstGeom prst="roundRect">
                <a:avLst/>
              </a:prstGeom>
              <a:blipFill>
                <a:blip r:embed="rId15"/>
                <a:stretch>
                  <a:fillRect b="-2381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1445CF01-AE6F-B8FF-398D-3AEFA98DBF19}"/>
              </a:ext>
            </a:extLst>
          </p:cNvPr>
          <p:cNvCxnSpPr>
            <a:stCxn id="69" idx="0"/>
          </p:cNvCxnSpPr>
          <p:nvPr/>
        </p:nvCxnSpPr>
        <p:spPr>
          <a:xfrm flipH="1" flipV="1">
            <a:off x="6868561" y="3701516"/>
            <a:ext cx="1" cy="284831"/>
          </a:xfrm>
          <a:prstGeom prst="straightConnector1">
            <a:avLst/>
          </a:prstGeom>
          <a:ln>
            <a:solidFill>
              <a:srgbClr val="FF858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E813EEE7-E1A4-18F8-494C-55178759FCA1}"/>
              </a:ext>
            </a:extLst>
          </p:cNvPr>
          <p:cNvCxnSpPr/>
          <p:nvPr/>
        </p:nvCxnSpPr>
        <p:spPr>
          <a:xfrm flipH="1" flipV="1">
            <a:off x="6868561" y="4271178"/>
            <a:ext cx="1" cy="284831"/>
          </a:xfrm>
          <a:prstGeom prst="straightConnector1">
            <a:avLst/>
          </a:prstGeom>
          <a:ln>
            <a:solidFill>
              <a:srgbClr val="FF858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tangle: Rounded Corners 71">
                <a:extLst>
                  <a:ext uri="{FF2B5EF4-FFF2-40B4-BE49-F238E27FC236}">
                    <a16:creationId xmlns:a16="http://schemas.microsoft.com/office/drawing/2014/main" id="{23DD3200-42F1-CF3F-8141-A5210092F9CC}"/>
                  </a:ext>
                </a:extLst>
              </p:cNvPr>
              <p:cNvSpPr/>
              <p:nvPr/>
            </p:nvSpPr>
            <p:spPr>
              <a:xfrm>
                <a:off x="7327944" y="3986347"/>
                <a:ext cx="746449" cy="258768"/>
              </a:xfrm>
              <a:prstGeom prst="roundRect">
                <a:avLst/>
              </a:prstGeom>
              <a:solidFill>
                <a:srgbClr val="FFF5D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2" name="Rectangle: Rounded Corners 71">
                <a:extLst>
                  <a:ext uri="{FF2B5EF4-FFF2-40B4-BE49-F238E27FC236}">
                    <a16:creationId xmlns:a16="http://schemas.microsoft.com/office/drawing/2014/main" id="{23DD3200-42F1-CF3F-8141-A5210092F9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7944" y="3986347"/>
                <a:ext cx="746449" cy="258768"/>
              </a:xfrm>
              <a:prstGeom prst="roundRect">
                <a:avLst/>
              </a:prstGeom>
              <a:blipFill>
                <a:blip r:embed="rId16"/>
                <a:stretch>
                  <a:fillRect b="-2619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108D20CE-72F5-B39F-DD2C-8E06862C11FB}"/>
              </a:ext>
            </a:extLst>
          </p:cNvPr>
          <p:cNvCxnSpPr>
            <a:stCxn id="72" idx="0"/>
          </p:cNvCxnSpPr>
          <p:nvPr/>
        </p:nvCxnSpPr>
        <p:spPr>
          <a:xfrm flipH="1" flipV="1">
            <a:off x="7701168" y="3701516"/>
            <a:ext cx="1" cy="284831"/>
          </a:xfrm>
          <a:prstGeom prst="straightConnector1">
            <a:avLst/>
          </a:prstGeom>
          <a:ln>
            <a:solidFill>
              <a:srgbClr val="FF858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343B10C1-5208-E246-3C16-F55FA88B3FE7}"/>
              </a:ext>
            </a:extLst>
          </p:cNvPr>
          <p:cNvCxnSpPr/>
          <p:nvPr/>
        </p:nvCxnSpPr>
        <p:spPr>
          <a:xfrm flipH="1" flipV="1">
            <a:off x="7701168" y="4271178"/>
            <a:ext cx="1" cy="284831"/>
          </a:xfrm>
          <a:prstGeom prst="straightConnector1">
            <a:avLst/>
          </a:prstGeom>
          <a:ln>
            <a:solidFill>
              <a:srgbClr val="FF858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Rectangle: Rounded Corners 75">
                <a:extLst>
                  <a:ext uri="{FF2B5EF4-FFF2-40B4-BE49-F238E27FC236}">
                    <a16:creationId xmlns:a16="http://schemas.microsoft.com/office/drawing/2014/main" id="{D3322B6A-D876-B4C4-B728-7115F762AEC3}"/>
                  </a:ext>
                </a:extLst>
              </p:cNvPr>
              <p:cNvSpPr/>
              <p:nvPr/>
            </p:nvSpPr>
            <p:spPr>
              <a:xfrm>
                <a:off x="3834880" y="2797206"/>
                <a:ext cx="746449" cy="258768"/>
              </a:xfrm>
              <a:prstGeom prst="roundRect">
                <a:avLst/>
              </a:prstGeom>
              <a:solidFill>
                <a:srgbClr val="FFF5D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6" name="Rectangle: Rounded Corners 75">
                <a:extLst>
                  <a:ext uri="{FF2B5EF4-FFF2-40B4-BE49-F238E27FC236}">
                    <a16:creationId xmlns:a16="http://schemas.microsoft.com/office/drawing/2014/main" id="{D3322B6A-D876-B4C4-B728-7115F762AE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4880" y="2797206"/>
                <a:ext cx="746449" cy="258768"/>
              </a:xfrm>
              <a:prstGeom prst="roundRect">
                <a:avLst/>
              </a:prstGeom>
              <a:blipFill>
                <a:blip r:embed="rId17"/>
                <a:stretch>
                  <a:fillRect t="-4762" b="-2381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C3F67B6A-A57F-26FB-4FC9-8B32D4714592}"/>
              </a:ext>
            </a:extLst>
          </p:cNvPr>
          <p:cNvCxnSpPr/>
          <p:nvPr/>
        </p:nvCxnSpPr>
        <p:spPr>
          <a:xfrm flipH="1" flipV="1">
            <a:off x="4208104" y="3082037"/>
            <a:ext cx="1" cy="284831"/>
          </a:xfrm>
          <a:prstGeom prst="straightConnector1">
            <a:avLst/>
          </a:prstGeom>
          <a:ln>
            <a:solidFill>
              <a:srgbClr val="FF858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Rectangle: Rounded Corners 78">
                <a:extLst>
                  <a:ext uri="{FF2B5EF4-FFF2-40B4-BE49-F238E27FC236}">
                    <a16:creationId xmlns:a16="http://schemas.microsoft.com/office/drawing/2014/main" id="{A0797407-8751-BD2A-76D3-76419AFD7ADF}"/>
                  </a:ext>
                </a:extLst>
              </p:cNvPr>
              <p:cNvSpPr/>
              <p:nvPr/>
            </p:nvSpPr>
            <p:spPr>
              <a:xfrm>
                <a:off x="4721130" y="2783585"/>
                <a:ext cx="746449" cy="258768"/>
              </a:xfrm>
              <a:prstGeom prst="roundRect">
                <a:avLst/>
              </a:prstGeom>
              <a:solidFill>
                <a:srgbClr val="FFF5D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9" name="Rectangle: Rounded Corners 78">
                <a:extLst>
                  <a:ext uri="{FF2B5EF4-FFF2-40B4-BE49-F238E27FC236}">
                    <a16:creationId xmlns:a16="http://schemas.microsoft.com/office/drawing/2014/main" id="{A0797407-8751-BD2A-76D3-76419AFD7A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1130" y="2783585"/>
                <a:ext cx="746449" cy="258768"/>
              </a:xfrm>
              <a:prstGeom prst="roundRect">
                <a:avLst/>
              </a:prstGeom>
              <a:blipFill>
                <a:blip r:embed="rId18"/>
                <a:stretch>
                  <a:fillRect t="-4762" b="-2381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9AB4D0C0-5C61-827F-BA3A-F63A90F6EB63}"/>
              </a:ext>
            </a:extLst>
          </p:cNvPr>
          <p:cNvCxnSpPr/>
          <p:nvPr/>
        </p:nvCxnSpPr>
        <p:spPr>
          <a:xfrm flipH="1" flipV="1">
            <a:off x="5094354" y="3068416"/>
            <a:ext cx="1" cy="284831"/>
          </a:xfrm>
          <a:prstGeom prst="straightConnector1">
            <a:avLst/>
          </a:prstGeom>
          <a:ln>
            <a:solidFill>
              <a:srgbClr val="FF858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Rectangle: Rounded Corners 81">
                <a:extLst>
                  <a:ext uri="{FF2B5EF4-FFF2-40B4-BE49-F238E27FC236}">
                    <a16:creationId xmlns:a16="http://schemas.microsoft.com/office/drawing/2014/main" id="{8B142B21-ACA2-21E2-FA5B-356FBF78A77D}"/>
                  </a:ext>
                </a:extLst>
              </p:cNvPr>
              <p:cNvSpPr/>
              <p:nvPr/>
            </p:nvSpPr>
            <p:spPr>
              <a:xfrm>
                <a:off x="5607380" y="2783585"/>
                <a:ext cx="746449" cy="258768"/>
              </a:xfrm>
              <a:prstGeom prst="roundRect">
                <a:avLst/>
              </a:prstGeom>
              <a:solidFill>
                <a:srgbClr val="FFF5D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2" name="Rectangle: Rounded Corners 81">
                <a:extLst>
                  <a:ext uri="{FF2B5EF4-FFF2-40B4-BE49-F238E27FC236}">
                    <a16:creationId xmlns:a16="http://schemas.microsoft.com/office/drawing/2014/main" id="{8B142B21-ACA2-21E2-FA5B-356FBF78A7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7380" y="2783585"/>
                <a:ext cx="746449" cy="258768"/>
              </a:xfrm>
              <a:prstGeom prst="roundRect">
                <a:avLst/>
              </a:prstGeom>
              <a:blipFill>
                <a:blip r:embed="rId19"/>
                <a:stretch>
                  <a:fillRect t="-4762" b="-2381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DFE7F991-A755-299B-671C-5ABAA040F908}"/>
              </a:ext>
            </a:extLst>
          </p:cNvPr>
          <p:cNvCxnSpPr/>
          <p:nvPr/>
        </p:nvCxnSpPr>
        <p:spPr>
          <a:xfrm flipH="1" flipV="1">
            <a:off x="5980604" y="3068416"/>
            <a:ext cx="1" cy="284831"/>
          </a:xfrm>
          <a:prstGeom prst="straightConnector1">
            <a:avLst/>
          </a:prstGeom>
          <a:ln>
            <a:solidFill>
              <a:srgbClr val="FF858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Rectangle: Rounded Corners 84">
                <a:extLst>
                  <a:ext uri="{FF2B5EF4-FFF2-40B4-BE49-F238E27FC236}">
                    <a16:creationId xmlns:a16="http://schemas.microsoft.com/office/drawing/2014/main" id="{F57B8BE5-B4E9-3E56-6A7E-BD40FF89E2D9}"/>
                  </a:ext>
                </a:extLst>
              </p:cNvPr>
              <p:cNvSpPr/>
              <p:nvPr/>
            </p:nvSpPr>
            <p:spPr>
              <a:xfrm>
                <a:off x="6493630" y="2783585"/>
                <a:ext cx="746449" cy="258768"/>
              </a:xfrm>
              <a:prstGeom prst="roundRect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′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 MT" panose="020B0502020104020203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85" name="Rectangle: Rounded Corners 84">
                <a:extLst>
                  <a:ext uri="{FF2B5EF4-FFF2-40B4-BE49-F238E27FC236}">
                    <a16:creationId xmlns:a16="http://schemas.microsoft.com/office/drawing/2014/main" id="{F57B8BE5-B4E9-3E56-6A7E-BD40FF89E2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3630" y="2783585"/>
                <a:ext cx="746449" cy="258768"/>
              </a:xfrm>
              <a:prstGeom prst="roundRect">
                <a:avLst/>
              </a:prstGeom>
              <a:blipFill>
                <a:blip r:embed="rId20"/>
                <a:stretch>
                  <a:fillRect t="-4762" b="-2381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06FDFB76-2482-2028-5F0E-ABE4DF11B430}"/>
              </a:ext>
            </a:extLst>
          </p:cNvPr>
          <p:cNvCxnSpPr/>
          <p:nvPr/>
        </p:nvCxnSpPr>
        <p:spPr>
          <a:xfrm flipH="1" flipV="1">
            <a:off x="6866854" y="3068416"/>
            <a:ext cx="1" cy="284831"/>
          </a:xfrm>
          <a:prstGeom prst="straightConnector1">
            <a:avLst/>
          </a:prstGeom>
          <a:ln>
            <a:solidFill>
              <a:srgbClr val="FF858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Rectangle: Rounded Corners 87">
                <a:extLst>
                  <a:ext uri="{FF2B5EF4-FFF2-40B4-BE49-F238E27FC236}">
                    <a16:creationId xmlns:a16="http://schemas.microsoft.com/office/drawing/2014/main" id="{0C39F06D-9CC2-FEEB-2D57-4E0FBE99CB25}"/>
                  </a:ext>
                </a:extLst>
              </p:cNvPr>
              <p:cNvSpPr/>
              <p:nvPr/>
            </p:nvSpPr>
            <p:spPr>
              <a:xfrm>
                <a:off x="7326237" y="2783585"/>
                <a:ext cx="746449" cy="258768"/>
              </a:xfrm>
              <a:prstGeom prst="roundRect">
                <a:avLst/>
              </a:prstGeom>
              <a:solidFill>
                <a:srgbClr val="FFF5D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8" name="Rectangle: Rounded Corners 87">
                <a:extLst>
                  <a:ext uri="{FF2B5EF4-FFF2-40B4-BE49-F238E27FC236}">
                    <a16:creationId xmlns:a16="http://schemas.microsoft.com/office/drawing/2014/main" id="{0C39F06D-9CC2-FEEB-2D57-4E0FBE99CB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6237" y="2783585"/>
                <a:ext cx="746449" cy="258768"/>
              </a:xfrm>
              <a:prstGeom prst="roundRect">
                <a:avLst/>
              </a:prstGeom>
              <a:blipFill>
                <a:blip r:embed="rId21"/>
                <a:stretch>
                  <a:fillRect t="-4762" b="-2381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32E21919-4827-690B-BFD6-66DC3ABC83A4}"/>
              </a:ext>
            </a:extLst>
          </p:cNvPr>
          <p:cNvCxnSpPr/>
          <p:nvPr/>
        </p:nvCxnSpPr>
        <p:spPr>
          <a:xfrm flipH="1" flipV="1">
            <a:off x="7699461" y="3068416"/>
            <a:ext cx="1" cy="284831"/>
          </a:xfrm>
          <a:prstGeom prst="straightConnector1">
            <a:avLst/>
          </a:prstGeom>
          <a:ln>
            <a:solidFill>
              <a:srgbClr val="FF858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6503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5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8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4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0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" grpId="0" build="p"/>
      <p:bldP spid="5" grpId="0" animBg="1"/>
      <p:bldP spid="6" grpId="0" animBg="1"/>
      <p:bldP spid="15" grpId="0"/>
      <p:bldP spid="16" grpId="0" animBg="1"/>
      <p:bldP spid="19" grpId="0"/>
      <p:bldP spid="20" grpId="0" animBg="1"/>
      <p:bldP spid="23" grpId="0"/>
      <p:bldP spid="28" grpId="0" animBg="1"/>
      <p:bldP spid="31" grpId="0"/>
      <p:bldP spid="32" grpId="0" animBg="1"/>
      <p:bldP spid="35" grpId="0"/>
      <p:bldP spid="37" grpId="0"/>
      <p:bldP spid="59" grpId="0" animBg="1"/>
      <p:bldP spid="60" grpId="0" animBg="1"/>
      <p:bldP spid="63" grpId="0" animBg="1"/>
      <p:bldP spid="66" grpId="0" animBg="1"/>
      <p:bldP spid="69" grpId="0" animBg="1"/>
      <p:bldP spid="72" grpId="0" animBg="1"/>
      <p:bldP spid="76" grpId="0" animBg="1"/>
      <p:bldP spid="79" grpId="0" animBg="1"/>
      <p:bldP spid="82" grpId="0" animBg="1"/>
      <p:bldP spid="85" grpId="0" animBg="1"/>
      <p:bldP spid="8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91255F-FABA-2CC5-615B-40B23A48C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Masked language modeling (MLM)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8B9680-9A51-284D-8E23-050572C8948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23888" y="1332411"/>
            <a:ext cx="5895259" cy="5355727"/>
          </a:xfrm>
        </p:spPr>
        <p:txBody>
          <a:bodyPr>
            <a:normAutofit/>
          </a:bodyPr>
          <a:lstStyle/>
          <a:p>
            <a:r>
              <a:rPr lang="en-US" sz="1600" dirty="0"/>
              <a:t>15% of the words in each sequence are replaced with a MASK token. </a:t>
            </a:r>
          </a:p>
          <a:p>
            <a:r>
              <a:rPr lang="en-US" sz="1600" dirty="0"/>
              <a:t>The model then attempts to predict the original words of the masked words, based on the context provided by the other non masked words in the sequence. </a:t>
            </a:r>
          </a:p>
          <a:p>
            <a:r>
              <a:rPr lang="en-US" sz="1600" dirty="0"/>
              <a:t>Adding a classification layer on top of the encoder output. Which is a fully connected layer.</a:t>
            </a:r>
          </a:p>
          <a:p>
            <a:r>
              <a:rPr lang="en-US" sz="1600" dirty="0"/>
              <a:t>Multiplying the output vectors by the embedding matrix, transforming them into the vocabulary dimension.</a:t>
            </a:r>
          </a:p>
          <a:p>
            <a:r>
              <a:rPr lang="en-US" sz="1600" dirty="0"/>
              <a:t>Calculating the probability of each word in the vocabulary using SoftMax.</a:t>
            </a:r>
          </a:p>
          <a:p>
            <a:r>
              <a:rPr lang="en-US" sz="1600" i="1" dirty="0">
                <a:solidFill>
                  <a:srgbClr val="00B050"/>
                </a:solidFill>
              </a:rPr>
              <a:t>Note:</a:t>
            </a:r>
            <a:r>
              <a:rPr lang="en-US" sz="1600" dirty="0"/>
              <a:t> that BERT loss function takes into consideration only the prediction of the masked values and ignores the prediction of the non masked words.</a:t>
            </a:r>
          </a:p>
          <a:p>
            <a:endParaRPr lang="en-US" sz="1600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1F9E26D6-ADE6-F6CD-DE5F-3F04CED44982}"/>
              </a:ext>
            </a:extLst>
          </p:cNvPr>
          <p:cNvSpPr/>
          <p:nvPr/>
        </p:nvSpPr>
        <p:spPr>
          <a:xfrm>
            <a:off x="7554688" y="4782705"/>
            <a:ext cx="4488020" cy="96752"/>
          </a:xfrm>
          <a:prstGeom prst="roundRect">
            <a:avLst/>
          </a:prstGeom>
          <a:solidFill>
            <a:srgbClr val="A1B8E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26ABB08-7D2F-4CE3-4DF5-4E48C1C1A3D2}"/>
              </a:ext>
            </a:extLst>
          </p:cNvPr>
          <p:cNvSpPr/>
          <p:nvPr/>
        </p:nvSpPr>
        <p:spPr>
          <a:xfrm>
            <a:off x="7405396" y="3546250"/>
            <a:ext cx="4786604" cy="1129004"/>
          </a:xfrm>
          <a:prstGeom prst="roundRect">
            <a:avLst/>
          </a:prstGeom>
          <a:solidFill>
            <a:srgbClr val="FDE0D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BERT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99661BEE-CA91-71D2-14B0-E9D6F756BFE5}"/>
                  </a:ext>
                </a:extLst>
              </p:cNvPr>
              <p:cNvSpPr/>
              <p:nvPr/>
            </p:nvSpPr>
            <p:spPr>
              <a:xfrm>
                <a:off x="7573347" y="4960085"/>
                <a:ext cx="746449" cy="258768"/>
              </a:xfrm>
              <a:prstGeom prst="roundRect">
                <a:avLst/>
              </a:prstGeom>
              <a:solidFill>
                <a:srgbClr val="FFF5D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99661BEE-CA91-71D2-14B0-E9D6F756BF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3347" y="4960085"/>
                <a:ext cx="746449" cy="258768"/>
              </a:xfrm>
              <a:prstGeom prst="roundRect">
                <a:avLst/>
              </a:prstGeom>
              <a:blipFill>
                <a:blip r:embed="rId3"/>
                <a:stretch>
                  <a:fillRect b="-2381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9DC344A-7C2D-BABD-E925-CB0BB79BCD27}"/>
              </a:ext>
            </a:extLst>
          </p:cNvPr>
          <p:cNvCxnSpPr>
            <a:stCxn id="6" idx="0"/>
          </p:cNvCxnSpPr>
          <p:nvPr/>
        </p:nvCxnSpPr>
        <p:spPr>
          <a:xfrm flipH="1" flipV="1">
            <a:off x="7946571" y="4675254"/>
            <a:ext cx="1" cy="284831"/>
          </a:xfrm>
          <a:prstGeom prst="straightConnector1">
            <a:avLst/>
          </a:prstGeom>
          <a:ln>
            <a:solidFill>
              <a:srgbClr val="FF858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C4C5253-D278-B039-E696-36EEE754DDD7}"/>
              </a:ext>
            </a:extLst>
          </p:cNvPr>
          <p:cNvCxnSpPr/>
          <p:nvPr/>
        </p:nvCxnSpPr>
        <p:spPr>
          <a:xfrm flipH="1" flipV="1">
            <a:off x="7946571" y="5244916"/>
            <a:ext cx="1" cy="284831"/>
          </a:xfrm>
          <a:prstGeom prst="straightConnector1">
            <a:avLst/>
          </a:prstGeom>
          <a:ln>
            <a:solidFill>
              <a:srgbClr val="FF858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8F4AA02-7C15-6FD3-5A22-CC88D661E41C}"/>
                  </a:ext>
                </a:extLst>
              </p:cNvPr>
              <p:cNvSpPr txBox="1"/>
              <p:nvPr/>
            </p:nvSpPr>
            <p:spPr>
              <a:xfrm>
                <a:off x="7690058" y="5439627"/>
                <a:ext cx="5130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8F4AA02-7C15-6FD3-5A22-CC88D661E4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0058" y="5439627"/>
                <a:ext cx="513026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76515195-6D1C-6BA7-59EC-B78FE2FBD34A}"/>
                  </a:ext>
                </a:extLst>
              </p:cNvPr>
              <p:cNvSpPr/>
              <p:nvPr/>
            </p:nvSpPr>
            <p:spPr>
              <a:xfrm>
                <a:off x="8459597" y="4946464"/>
                <a:ext cx="746449" cy="258768"/>
              </a:xfrm>
              <a:prstGeom prst="roundRect">
                <a:avLst/>
              </a:prstGeom>
              <a:solidFill>
                <a:srgbClr val="FFF5D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76515195-6D1C-6BA7-59EC-B78FE2FBD3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9597" y="4946464"/>
                <a:ext cx="746449" cy="258768"/>
              </a:xfrm>
              <a:prstGeom prst="roundRect">
                <a:avLst/>
              </a:prstGeom>
              <a:blipFill>
                <a:blip r:embed="rId5"/>
                <a:stretch>
                  <a:fillRect b="-2325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4C0AFC6-C38F-2095-054B-116203E51CC4}"/>
              </a:ext>
            </a:extLst>
          </p:cNvPr>
          <p:cNvCxnSpPr>
            <a:stCxn id="10" idx="0"/>
          </p:cNvCxnSpPr>
          <p:nvPr/>
        </p:nvCxnSpPr>
        <p:spPr>
          <a:xfrm flipH="1" flipV="1">
            <a:off x="8832821" y="4661633"/>
            <a:ext cx="1" cy="284831"/>
          </a:xfrm>
          <a:prstGeom prst="straightConnector1">
            <a:avLst/>
          </a:prstGeom>
          <a:ln>
            <a:solidFill>
              <a:srgbClr val="FF858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5E2A64D-93DE-1487-B196-19D958E956E7}"/>
              </a:ext>
            </a:extLst>
          </p:cNvPr>
          <p:cNvCxnSpPr/>
          <p:nvPr/>
        </p:nvCxnSpPr>
        <p:spPr>
          <a:xfrm flipH="1" flipV="1">
            <a:off x="8832821" y="5231295"/>
            <a:ext cx="1" cy="284831"/>
          </a:xfrm>
          <a:prstGeom prst="straightConnector1">
            <a:avLst/>
          </a:prstGeom>
          <a:ln>
            <a:solidFill>
              <a:srgbClr val="FF858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D1A59B7-B7E7-5254-34FE-E9AE302D71C7}"/>
                  </a:ext>
                </a:extLst>
              </p:cNvPr>
              <p:cNvSpPr txBox="1"/>
              <p:nvPr/>
            </p:nvSpPr>
            <p:spPr>
              <a:xfrm>
                <a:off x="8576308" y="5426006"/>
                <a:ext cx="5183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D1A59B7-B7E7-5254-34FE-E9AE302D71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6308" y="5426006"/>
                <a:ext cx="518347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4ACD7F7A-801F-E824-A941-897AD1D0F78C}"/>
                  </a:ext>
                </a:extLst>
              </p:cNvPr>
              <p:cNvSpPr/>
              <p:nvPr/>
            </p:nvSpPr>
            <p:spPr>
              <a:xfrm>
                <a:off x="9345847" y="4946464"/>
                <a:ext cx="746449" cy="258768"/>
              </a:xfrm>
              <a:prstGeom prst="roundRect">
                <a:avLst/>
              </a:prstGeom>
              <a:solidFill>
                <a:srgbClr val="FFF5D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4ACD7F7A-801F-E824-A941-897AD1D0F7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5847" y="4946464"/>
                <a:ext cx="746449" cy="258768"/>
              </a:xfrm>
              <a:prstGeom prst="roundRect">
                <a:avLst/>
              </a:prstGeom>
              <a:blipFill>
                <a:blip r:embed="rId7"/>
                <a:stretch>
                  <a:fillRect b="-2325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A7D8561-76C4-6E9F-C517-0125B7B5F280}"/>
              </a:ext>
            </a:extLst>
          </p:cNvPr>
          <p:cNvCxnSpPr>
            <a:stCxn id="14" idx="0"/>
          </p:cNvCxnSpPr>
          <p:nvPr/>
        </p:nvCxnSpPr>
        <p:spPr>
          <a:xfrm flipH="1" flipV="1">
            <a:off x="9719071" y="4661633"/>
            <a:ext cx="1" cy="284831"/>
          </a:xfrm>
          <a:prstGeom prst="straightConnector1">
            <a:avLst/>
          </a:prstGeom>
          <a:ln>
            <a:solidFill>
              <a:srgbClr val="FF858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7128CE9-82A4-1854-0A82-2D106D54841E}"/>
              </a:ext>
            </a:extLst>
          </p:cNvPr>
          <p:cNvCxnSpPr/>
          <p:nvPr/>
        </p:nvCxnSpPr>
        <p:spPr>
          <a:xfrm flipH="1" flipV="1">
            <a:off x="9719071" y="5231295"/>
            <a:ext cx="1" cy="284831"/>
          </a:xfrm>
          <a:prstGeom prst="straightConnector1">
            <a:avLst/>
          </a:prstGeom>
          <a:ln>
            <a:solidFill>
              <a:srgbClr val="FF858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E26498D-A1A0-9D36-EBF8-24F9693B6E20}"/>
                  </a:ext>
                </a:extLst>
              </p:cNvPr>
              <p:cNvSpPr txBox="1"/>
              <p:nvPr/>
            </p:nvSpPr>
            <p:spPr>
              <a:xfrm>
                <a:off x="9462558" y="5426006"/>
                <a:ext cx="5183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E26498D-A1A0-9D36-EBF8-24F9693B6E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2558" y="5426006"/>
                <a:ext cx="518347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5C454E9E-FAA1-845A-E536-1608D9A45970}"/>
                  </a:ext>
                </a:extLst>
              </p:cNvPr>
              <p:cNvSpPr/>
              <p:nvPr/>
            </p:nvSpPr>
            <p:spPr>
              <a:xfrm>
                <a:off x="10232097" y="4946464"/>
                <a:ext cx="746449" cy="258768"/>
              </a:xfrm>
              <a:prstGeom prst="roundRect">
                <a:avLst/>
              </a:prstGeom>
              <a:solidFill>
                <a:srgbClr val="FFF5D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5C454E9E-FAA1-845A-E536-1608D9A459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32097" y="4946464"/>
                <a:ext cx="746449" cy="258768"/>
              </a:xfrm>
              <a:prstGeom prst="roundRect">
                <a:avLst/>
              </a:prstGeom>
              <a:blipFill>
                <a:blip r:embed="rId9"/>
                <a:stretch>
                  <a:fillRect b="-2325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030818D-DAFD-10CE-AA43-C5C04E0FB415}"/>
              </a:ext>
            </a:extLst>
          </p:cNvPr>
          <p:cNvCxnSpPr>
            <a:stCxn id="18" idx="0"/>
          </p:cNvCxnSpPr>
          <p:nvPr/>
        </p:nvCxnSpPr>
        <p:spPr>
          <a:xfrm flipH="1" flipV="1">
            <a:off x="10605321" y="4661633"/>
            <a:ext cx="1" cy="284831"/>
          </a:xfrm>
          <a:prstGeom prst="straightConnector1">
            <a:avLst/>
          </a:prstGeom>
          <a:ln>
            <a:solidFill>
              <a:srgbClr val="FF858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C000DE5-E359-F727-F6FE-3DDA7CCD9921}"/>
              </a:ext>
            </a:extLst>
          </p:cNvPr>
          <p:cNvCxnSpPr/>
          <p:nvPr/>
        </p:nvCxnSpPr>
        <p:spPr>
          <a:xfrm flipH="1" flipV="1">
            <a:off x="10605321" y="5231295"/>
            <a:ext cx="1" cy="284831"/>
          </a:xfrm>
          <a:prstGeom prst="straightConnector1">
            <a:avLst/>
          </a:prstGeom>
          <a:ln>
            <a:solidFill>
              <a:srgbClr val="FF858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C85C01D-0D8B-0A38-2014-CBBC84437979}"/>
                  </a:ext>
                </a:extLst>
              </p:cNvPr>
              <p:cNvSpPr txBox="1"/>
              <p:nvPr/>
            </p:nvSpPr>
            <p:spPr>
              <a:xfrm>
                <a:off x="10348808" y="5426006"/>
                <a:ext cx="5113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C85C01D-0D8B-0A38-2014-CBBC844379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48808" y="5426006"/>
                <a:ext cx="511358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: Rounded Corners 21">
                <a:extLst>
                  <a:ext uri="{FF2B5EF4-FFF2-40B4-BE49-F238E27FC236}">
                    <a16:creationId xmlns:a16="http://schemas.microsoft.com/office/drawing/2014/main" id="{1AB09A88-0630-57A3-37B7-50697C52099B}"/>
                  </a:ext>
                </a:extLst>
              </p:cNvPr>
              <p:cNvSpPr/>
              <p:nvPr/>
            </p:nvSpPr>
            <p:spPr>
              <a:xfrm>
                <a:off x="11064704" y="4946464"/>
                <a:ext cx="746449" cy="258768"/>
              </a:xfrm>
              <a:prstGeom prst="roundRect">
                <a:avLst/>
              </a:prstGeom>
              <a:solidFill>
                <a:srgbClr val="FFF5D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Rectangle: Rounded Corners 21">
                <a:extLst>
                  <a:ext uri="{FF2B5EF4-FFF2-40B4-BE49-F238E27FC236}">
                    <a16:creationId xmlns:a16="http://schemas.microsoft.com/office/drawing/2014/main" id="{1AB09A88-0630-57A3-37B7-50697C5209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64704" y="4946464"/>
                <a:ext cx="746449" cy="258768"/>
              </a:xfrm>
              <a:prstGeom prst="roundRect">
                <a:avLst/>
              </a:prstGeom>
              <a:blipFill>
                <a:blip r:embed="rId11"/>
                <a:stretch>
                  <a:fillRect b="-2325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6510A04-B252-DC8C-2BDD-143837A54170}"/>
              </a:ext>
            </a:extLst>
          </p:cNvPr>
          <p:cNvCxnSpPr>
            <a:stCxn id="22" idx="0"/>
          </p:cNvCxnSpPr>
          <p:nvPr/>
        </p:nvCxnSpPr>
        <p:spPr>
          <a:xfrm flipH="1" flipV="1">
            <a:off x="11437928" y="4661633"/>
            <a:ext cx="1" cy="284831"/>
          </a:xfrm>
          <a:prstGeom prst="straightConnector1">
            <a:avLst/>
          </a:prstGeom>
          <a:ln>
            <a:solidFill>
              <a:srgbClr val="FF858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A9DE3C7-682F-36B2-B662-0488ECC3E8CA}"/>
              </a:ext>
            </a:extLst>
          </p:cNvPr>
          <p:cNvCxnSpPr/>
          <p:nvPr/>
        </p:nvCxnSpPr>
        <p:spPr>
          <a:xfrm flipH="1" flipV="1">
            <a:off x="11437928" y="5231295"/>
            <a:ext cx="1" cy="284831"/>
          </a:xfrm>
          <a:prstGeom prst="straightConnector1">
            <a:avLst/>
          </a:prstGeom>
          <a:ln>
            <a:solidFill>
              <a:srgbClr val="FF858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29C37DE-D0F5-5284-81B0-4BEB16EFF62D}"/>
                  </a:ext>
                </a:extLst>
              </p:cNvPr>
              <p:cNvSpPr txBox="1"/>
              <p:nvPr/>
            </p:nvSpPr>
            <p:spPr>
              <a:xfrm>
                <a:off x="11181415" y="5426006"/>
                <a:ext cx="5183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29C37DE-D0F5-5284-81B0-4BEB16EFF6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81415" y="5426006"/>
                <a:ext cx="518347" cy="369332"/>
              </a:xfrm>
              <a:prstGeom prst="rect">
                <a:avLst/>
              </a:prstGeom>
              <a:blipFill>
                <a:blip r:embed="rId12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8AA2EC78-62CA-1C79-C8D9-8E6DBC80AF35}"/>
              </a:ext>
            </a:extLst>
          </p:cNvPr>
          <p:cNvSpPr txBox="1"/>
          <p:nvPr/>
        </p:nvSpPr>
        <p:spPr>
          <a:xfrm>
            <a:off x="6457125" y="4647660"/>
            <a:ext cx="9764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</a:rPr>
              <a:t>Embedding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951740E3-D84D-F2FB-C433-29618DEB2CB9}"/>
              </a:ext>
            </a:extLst>
          </p:cNvPr>
          <p:cNvSpPr/>
          <p:nvPr/>
        </p:nvSpPr>
        <p:spPr>
          <a:xfrm>
            <a:off x="7301587" y="2368272"/>
            <a:ext cx="4536384" cy="30979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Classification Layer: Fully-connected layer + GELU + Norm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: Rounded Corners 27">
                <a:extLst>
                  <a:ext uri="{FF2B5EF4-FFF2-40B4-BE49-F238E27FC236}">
                    <a16:creationId xmlns:a16="http://schemas.microsoft.com/office/drawing/2014/main" id="{D29FD49E-4892-E97A-5644-C1B80ACE6F29}"/>
                  </a:ext>
                </a:extLst>
              </p:cNvPr>
              <p:cNvSpPr/>
              <p:nvPr/>
            </p:nvSpPr>
            <p:spPr>
              <a:xfrm>
                <a:off x="7425762" y="2973601"/>
                <a:ext cx="746449" cy="258768"/>
              </a:xfrm>
              <a:prstGeom prst="roundRect">
                <a:avLst/>
              </a:prstGeom>
              <a:solidFill>
                <a:srgbClr val="FFF5D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8" name="Rectangle: Rounded Corners 27">
                <a:extLst>
                  <a:ext uri="{FF2B5EF4-FFF2-40B4-BE49-F238E27FC236}">
                    <a16:creationId xmlns:a16="http://schemas.microsoft.com/office/drawing/2014/main" id="{D29FD49E-4892-E97A-5644-C1B80ACE6F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5762" y="2973601"/>
                <a:ext cx="746449" cy="258768"/>
              </a:xfrm>
              <a:prstGeom prst="roundRect">
                <a:avLst/>
              </a:prstGeom>
              <a:blipFill>
                <a:blip r:embed="rId13"/>
                <a:stretch>
                  <a:fillRect b="-2381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89467FF-E202-D776-152B-38362244BBA5}"/>
              </a:ext>
            </a:extLst>
          </p:cNvPr>
          <p:cNvCxnSpPr>
            <a:stCxn id="28" idx="0"/>
          </p:cNvCxnSpPr>
          <p:nvPr/>
        </p:nvCxnSpPr>
        <p:spPr>
          <a:xfrm flipH="1" flipV="1">
            <a:off x="7798986" y="2688770"/>
            <a:ext cx="1" cy="284831"/>
          </a:xfrm>
          <a:prstGeom prst="straightConnector1">
            <a:avLst/>
          </a:prstGeom>
          <a:ln>
            <a:solidFill>
              <a:srgbClr val="FF858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CF36C92-5E05-6328-7466-4F449AEB295A}"/>
              </a:ext>
            </a:extLst>
          </p:cNvPr>
          <p:cNvCxnSpPr/>
          <p:nvPr/>
        </p:nvCxnSpPr>
        <p:spPr>
          <a:xfrm flipH="1" flipV="1">
            <a:off x="7798986" y="3258432"/>
            <a:ext cx="1" cy="284831"/>
          </a:xfrm>
          <a:prstGeom prst="straightConnector1">
            <a:avLst/>
          </a:prstGeom>
          <a:ln>
            <a:solidFill>
              <a:srgbClr val="FF858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: Rounded Corners 30">
                <a:extLst>
                  <a:ext uri="{FF2B5EF4-FFF2-40B4-BE49-F238E27FC236}">
                    <a16:creationId xmlns:a16="http://schemas.microsoft.com/office/drawing/2014/main" id="{968A6C76-88B7-905E-652B-BBC7219C98CE}"/>
                  </a:ext>
                </a:extLst>
              </p:cNvPr>
              <p:cNvSpPr/>
              <p:nvPr/>
            </p:nvSpPr>
            <p:spPr>
              <a:xfrm>
                <a:off x="8312012" y="2959980"/>
                <a:ext cx="746449" cy="258768"/>
              </a:xfrm>
              <a:prstGeom prst="roundRect">
                <a:avLst/>
              </a:prstGeom>
              <a:solidFill>
                <a:srgbClr val="FFF5D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" name="Rectangle: Rounded Corners 30">
                <a:extLst>
                  <a:ext uri="{FF2B5EF4-FFF2-40B4-BE49-F238E27FC236}">
                    <a16:creationId xmlns:a16="http://schemas.microsoft.com/office/drawing/2014/main" id="{968A6C76-88B7-905E-652B-BBC7219C98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2012" y="2959980"/>
                <a:ext cx="746449" cy="258768"/>
              </a:xfrm>
              <a:prstGeom prst="roundRect">
                <a:avLst/>
              </a:prstGeom>
              <a:blipFill>
                <a:blip r:embed="rId14"/>
                <a:stretch>
                  <a:fillRect b="-2381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A05947B-15DA-CD51-B019-2B28E89D1509}"/>
              </a:ext>
            </a:extLst>
          </p:cNvPr>
          <p:cNvCxnSpPr>
            <a:stCxn id="31" idx="0"/>
          </p:cNvCxnSpPr>
          <p:nvPr/>
        </p:nvCxnSpPr>
        <p:spPr>
          <a:xfrm flipH="1" flipV="1">
            <a:off x="8685236" y="2675149"/>
            <a:ext cx="1" cy="284831"/>
          </a:xfrm>
          <a:prstGeom prst="straightConnector1">
            <a:avLst/>
          </a:prstGeom>
          <a:ln>
            <a:solidFill>
              <a:srgbClr val="FF858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05B4D952-C4BD-BAC1-3361-4B9A46C4B33A}"/>
              </a:ext>
            </a:extLst>
          </p:cNvPr>
          <p:cNvCxnSpPr/>
          <p:nvPr/>
        </p:nvCxnSpPr>
        <p:spPr>
          <a:xfrm flipH="1" flipV="1">
            <a:off x="8685236" y="3244811"/>
            <a:ext cx="1" cy="284831"/>
          </a:xfrm>
          <a:prstGeom prst="straightConnector1">
            <a:avLst/>
          </a:prstGeom>
          <a:ln>
            <a:solidFill>
              <a:srgbClr val="FF858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: Rounded Corners 33">
                <a:extLst>
                  <a:ext uri="{FF2B5EF4-FFF2-40B4-BE49-F238E27FC236}">
                    <a16:creationId xmlns:a16="http://schemas.microsoft.com/office/drawing/2014/main" id="{4E957466-A206-701E-BC6B-036D2BD91819}"/>
                  </a:ext>
                </a:extLst>
              </p:cNvPr>
              <p:cNvSpPr/>
              <p:nvPr/>
            </p:nvSpPr>
            <p:spPr>
              <a:xfrm>
                <a:off x="9198262" y="2959980"/>
                <a:ext cx="746449" cy="258768"/>
              </a:xfrm>
              <a:prstGeom prst="roundRect">
                <a:avLst/>
              </a:prstGeom>
              <a:solidFill>
                <a:srgbClr val="FFF5D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4" name="Rectangle: Rounded Corners 33">
                <a:extLst>
                  <a:ext uri="{FF2B5EF4-FFF2-40B4-BE49-F238E27FC236}">
                    <a16:creationId xmlns:a16="http://schemas.microsoft.com/office/drawing/2014/main" id="{4E957466-A206-701E-BC6B-036D2BD918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8262" y="2959980"/>
                <a:ext cx="746449" cy="258768"/>
              </a:xfrm>
              <a:prstGeom prst="roundRect">
                <a:avLst/>
              </a:prstGeom>
              <a:blipFill>
                <a:blip r:embed="rId15"/>
                <a:stretch>
                  <a:fillRect b="-2381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37BDE18B-4377-BED7-E267-6AC13F0FF340}"/>
              </a:ext>
            </a:extLst>
          </p:cNvPr>
          <p:cNvCxnSpPr>
            <a:stCxn id="34" idx="0"/>
          </p:cNvCxnSpPr>
          <p:nvPr/>
        </p:nvCxnSpPr>
        <p:spPr>
          <a:xfrm flipH="1" flipV="1">
            <a:off x="9571486" y="2675149"/>
            <a:ext cx="1" cy="284831"/>
          </a:xfrm>
          <a:prstGeom prst="straightConnector1">
            <a:avLst/>
          </a:prstGeom>
          <a:ln>
            <a:solidFill>
              <a:srgbClr val="FF858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0B6CC01C-7997-8580-ADE4-756D88602042}"/>
              </a:ext>
            </a:extLst>
          </p:cNvPr>
          <p:cNvCxnSpPr/>
          <p:nvPr/>
        </p:nvCxnSpPr>
        <p:spPr>
          <a:xfrm flipH="1" flipV="1">
            <a:off x="9571486" y="3244811"/>
            <a:ext cx="1" cy="284831"/>
          </a:xfrm>
          <a:prstGeom prst="straightConnector1">
            <a:avLst/>
          </a:prstGeom>
          <a:ln>
            <a:solidFill>
              <a:srgbClr val="FF858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: Rounded Corners 36">
                <a:extLst>
                  <a:ext uri="{FF2B5EF4-FFF2-40B4-BE49-F238E27FC236}">
                    <a16:creationId xmlns:a16="http://schemas.microsoft.com/office/drawing/2014/main" id="{08392CF3-37A5-9393-2259-4D4E1D6FFA87}"/>
                  </a:ext>
                </a:extLst>
              </p:cNvPr>
              <p:cNvSpPr/>
              <p:nvPr/>
            </p:nvSpPr>
            <p:spPr>
              <a:xfrm>
                <a:off x="10084512" y="2959980"/>
                <a:ext cx="746449" cy="258768"/>
              </a:xfrm>
              <a:prstGeom prst="roundRect">
                <a:avLst/>
              </a:prstGeom>
              <a:solidFill>
                <a:srgbClr val="FFF5D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7" name="Rectangle: Rounded Corners 36">
                <a:extLst>
                  <a:ext uri="{FF2B5EF4-FFF2-40B4-BE49-F238E27FC236}">
                    <a16:creationId xmlns:a16="http://schemas.microsoft.com/office/drawing/2014/main" id="{08392CF3-37A5-9393-2259-4D4E1D6FFA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84512" y="2959980"/>
                <a:ext cx="746449" cy="258768"/>
              </a:xfrm>
              <a:prstGeom prst="roundRect">
                <a:avLst/>
              </a:prstGeom>
              <a:blipFill>
                <a:blip r:embed="rId16"/>
                <a:stretch>
                  <a:fillRect b="-2381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A7F4BD90-366C-29D7-0549-4AB9B088DE92}"/>
              </a:ext>
            </a:extLst>
          </p:cNvPr>
          <p:cNvCxnSpPr>
            <a:stCxn id="37" idx="0"/>
          </p:cNvCxnSpPr>
          <p:nvPr/>
        </p:nvCxnSpPr>
        <p:spPr>
          <a:xfrm flipH="1" flipV="1">
            <a:off x="10457736" y="2675149"/>
            <a:ext cx="1" cy="284831"/>
          </a:xfrm>
          <a:prstGeom prst="straightConnector1">
            <a:avLst/>
          </a:prstGeom>
          <a:ln>
            <a:solidFill>
              <a:srgbClr val="FF858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FE62FBC6-4C8D-1936-F117-5AE78C34A99E}"/>
              </a:ext>
            </a:extLst>
          </p:cNvPr>
          <p:cNvCxnSpPr/>
          <p:nvPr/>
        </p:nvCxnSpPr>
        <p:spPr>
          <a:xfrm flipH="1" flipV="1">
            <a:off x="10457736" y="3244811"/>
            <a:ext cx="1" cy="284831"/>
          </a:xfrm>
          <a:prstGeom prst="straightConnector1">
            <a:avLst/>
          </a:prstGeom>
          <a:ln>
            <a:solidFill>
              <a:srgbClr val="FF858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: Rounded Corners 39">
                <a:extLst>
                  <a:ext uri="{FF2B5EF4-FFF2-40B4-BE49-F238E27FC236}">
                    <a16:creationId xmlns:a16="http://schemas.microsoft.com/office/drawing/2014/main" id="{99FDD46C-27F0-E306-BF9B-61910D4EDE36}"/>
                  </a:ext>
                </a:extLst>
              </p:cNvPr>
              <p:cNvSpPr/>
              <p:nvPr/>
            </p:nvSpPr>
            <p:spPr>
              <a:xfrm>
                <a:off x="10917119" y="2959980"/>
                <a:ext cx="746449" cy="258768"/>
              </a:xfrm>
              <a:prstGeom prst="roundRect">
                <a:avLst/>
              </a:prstGeom>
              <a:solidFill>
                <a:srgbClr val="FFF5D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0" name="Rectangle: Rounded Corners 39">
                <a:extLst>
                  <a:ext uri="{FF2B5EF4-FFF2-40B4-BE49-F238E27FC236}">
                    <a16:creationId xmlns:a16="http://schemas.microsoft.com/office/drawing/2014/main" id="{99FDD46C-27F0-E306-BF9B-61910D4EDE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17119" y="2959980"/>
                <a:ext cx="746449" cy="258768"/>
              </a:xfrm>
              <a:prstGeom prst="roundRect">
                <a:avLst/>
              </a:prstGeom>
              <a:blipFill>
                <a:blip r:embed="rId17"/>
                <a:stretch>
                  <a:fillRect b="-2381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F8A05CCD-E680-FA4B-4E65-4A96A47F8BF0}"/>
              </a:ext>
            </a:extLst>
          </p:cNvPr>
          <p:cNvCxnSpPr>
            <a:stCxn id="40" idx="0"/>
          </p:cNvCxnSpPr>
          <p:nvPr/>
        </p:nvCxnSpPr>
        <p:spPr>
          <a:xfrm flipH="1" flipV="1">
            <a:off x="11290343" y="2675149"/>
            <a:ext cx="1" cy="284831"/>
          </a:xfrm>
          <a:prstGeom prst="straightConnector1">
            <a:avLst/>
          </a:prstGeom>
          <a:ln>
            <a:solidFill>
              <a:srgbClr val="FF858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6D5959AE-B6DA-F66F-39F8-6E621430563A}"/>
              </a:ext>
            </a:extLst>
          </p:cNvPr>
          <p:cNvCxnSpPr/>
          <p:nvPr/>
        </p:nvCxnSpPr>
        <p:spPr>
          <a:xfrm flipH="1" flipV="1">
            <a:off x="11290343" y="3244811"/>
            <a:ext cx="1" cy="284831"/>
          </a:xfrm>
          <a:prstGeom prst="straightConnector1">
            <a:avLst/>
          </a:prstGeom>
          <a:ln>
            <a:solidFill>
              <a:srgbClr val="FF858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: Rounded Corners 42">
                <a:extLst>
                  <a:ext uri="{FF2B5EF4-FFF2-40B4-BE49-F238E27FC236}">
                    <a16:creationId xmlns:a16="http://schemas.microsoft.com/office/drawing/2014/main" id="{46043B8F-32B9-ADBF-0F51-499175E0DE88}"/>
                  </a:ext>
                </a:extLst>
              </p:cNvPr>
              <p:cNvSpPr/>
              <p:nvPr/>
            </p:nvSpPr>
            <p:spPr>
              <a:xfrm>
                <a:off x="7424055" y="1770839"/>
                <a:ext cx="746449" cy="258768"/>
              </a:xfrm>
              <a:prstGeom prst="roundRect">
                <a:avLst/>
              </a:prstGeom>
              <a:solidFill>
                <a:srgbClr val="FFF5D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3" name="Rectangle: Rounded Corners 42">
                <a:extLst>
                  <a:ext uri="{FF2B5EF4-FFF2-40B4-BE49-F238E27FC236}">
                    <a16:creationId xmlns:a16="http://schemas.microsoft.com/office/drawing/2014/main" id="{46043B8F-32B9-ADBF-0F51-499175E0DE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4055" y="1770839"/>
                <a:ext cx="746449" cy="258768"/>
              </a:xfrm>
              <a:prstGeom prst="roundRect">
                <a:avLst/>
              </a:prstGeom>
              <a:blipFill>
                <a:blip r:embed="rId18"/>
                <a:stretch>
                  <a:fillRect t="-4651" b="-2325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F4FE2C30-C5F0-6062-52B7-0FC295A34502}"/>
              </a:ext>
            </a:extLst>
          </p:cNvPr>
          <p:cNvCxnSpPr/>
          <p:nvPr/>
        </p:nvCxnSpPr>
        <p:spPr>
          <a:xfrm flipH="1" flipV="1">
            <a:off x="7797279" y="2055670"/>
            <a:ext cx="1" cy="284831"/>
          </a:xfrm>
          <a:prstGeom prst="straightConnector1">
            <a:avLst/>
          </a:prstGeom>
          <a:ln>
            <a:solidFill>
              <a:srgbClr val="FF858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: Rounded Corners 44">
                <a:extLst>
                  <a:ext uri="{FF2B5EF4-FFF2-40B4-BE49-F238E27FC236}">
                    <a16:creationId xmlns:a16="http://schemas.microsoft.com/office/drawing/2014/main" id="{F3A3AA10-F0FB-9C0D-4BA6-6F5E2AE07AD4}"/>
                  </a:ext>
                </a:extLst>
              </p:cNvPr>
              <p:cNvSpPr/>
              <p:nvPr/>
            </p:nvSpPr>
            <p:spPr>
              <a:xfrm>
                <a:off x="8310305" y="1757218"/>
                <a:ext cx="746449" cy="258768"/>
              </a:xfrm>
              <a:prstGeom prst="roundRect">
                <a:avLst/>
              </a:prstGeom>
              <a:solidFill>
                <a:srgbClr val="FFF5D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5" name="Rectangle: Rounded Corners 44">
                <a:extLst>
                  <a:ext uri="{FF2B5EF4-FFF2-40B4-BE49-F238E27FC236}">
                    <a16:creationId xmlns:a16="http://schemas.microsoft.com/office/drawing/2014/main" id="{F3A3AA10-F0FB-9C0D-4BA6-6F5E2AE07A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0305" y="1757218"/>
                <a:ext cx="746449" cy="258768"/>
              </a:xfrm>
              <a:prstGeom prst="roundRect">
                <a:avLst/>
              </a:prstGeom>
              <a:blipFill>
                <a:blip r:embed="rId19"/>
                <a:stretch>
                  <a:fillRect t="-4651" b="-2093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1199E39-4BFC-0C33-D0BD-C67AB1536684}"/>
              </a:ext>
            </a:extLst>
          </p:cNvPr>
          <p:cNvCxnSpPr/>
          <p:nvPr/>
        </p:nvCxnSpPr>
        <p:spPr>
          <a:xfrm flipH="1" flipV="1">
            <a:off x="8683529" y="2042049"/>
            <a:ext cx="1" cy="284831"/>
          </a:xfrm>
          <a:prstGeom prst="straightConnector1">
            <a:avLst/>
          </a:prstGeom>
          <a:ln>
            <a:solidFill>
              <a:srgbClr val="FF858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: Rounded Corners 46">
                <a:extLst>
                  <a:ext uri="{FF2B5EF4-FFF2-40B4-BE49-F238E27FC236}">
                    <a16:creationId xmlns:a16="http://schemas.microsoft.com/office/drawing/2014/main" id="{FC535768-74E4-6423-90CF-DBDA71274953}"/>
                  </a:ext>
                </a:extLst>
              </p:cNvPr>
              <p:cNvSpPr/>
              <p:nvPr/>
            </p:nvSpPr>
            <p:spPr>
              <a:xfrm>
                <a:off x="9196555" y="1757218"/>
                <a:ext cx="746449" cy="258768"/>
              </a:xfrm>
              <a:prstGeom prst="roundRect">
                <a:avLst/>
              </a:prstGeom>
              <a:solidFill>
                <a:srgbClr val="FFF5D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7" name="Rectangle: Rounded Corners 46">
                <a:extLst>
                  <a:ext uri="{FF2B5EF4-FFF2-40B4-BE49-F238E27FC236}">
                    <a16:creationId xmlns:a16="http://schemas.microsoft.com/office/drawing/2014/main" id="{FC535768-74E4-6423-90CF-DBDA712749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6555" y="1757218"/>
                <a:ext cx="746449" cy="258768"/>
              </a:xfrm>
              <a:prstGeom prst="roundRect">
                <a:avLst/>
              </a:prstGeom>
              <a:blipFill>
                <a:blip r:embed="rId20"/>
                <a:stretch>
                  <a:fillRect t="-4651" b="-2093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35375565-C58E-C7D7-C3CC-281A8A6B7C18}"/>
              </a:ext>
            </a:extLst>
          </p:cNvPr>
          <p:cNvCxnSpPr/>
          <p:nvPr/>
        </p:nvCxnSpPr>
        <p:spPr>
          <a:xfrm flipH="1" flipV="1">
            <a:off x="9569779" y="2042049"/>
            <a:ext cx="1" cy="284831"/>
          </a:xfrm>
          <a:prstGeom prst="straightConnector1">
            <a:avLst/>
          </a:prstGeom>
          <a:ln>
            <a:solidFill>
              <a:srgbClr val="FF858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: Rounded Corners 48">
                <a:extLst>
                  <a:ext uri="{FF2B5EF4-FFF2-40B4-BE49-F238E27FC236}">
                    <a16:creationId xmlns:a16="http://schemas.microsoft.com/office/drawing/2014/main" id="{FEAA6FE1-F2D6-FA8E-468C-B36DA6BEB844}"/>
                  </a:ext>
                </a:extLst>
              </p:cNvPr>
              <p:cNvSpPr/>
              <p:nvPr/>
            </p:nvSpPr>
            <p:spPr>
              <a:xfrm>
                <a:off x="10082805" y="1757218"/>
                <a:ext cx="746449" cy="258768"/>
              </a:xfrm>
              <a:prstGeom prst="roundRect">
                <a:avLst/>
              </a:prstGeom>
              <a:solidFill>
                <a:srgbClr val="FFF5D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′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 MT" panose="020B0502020104020203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9" name="Rectangle: Rounded Corners 48">
                <a:extLst>
                  <a:ext uri="{FF2B5EF4-FFF2-40B4-BE49-F238E27FC236}">
                    <a16:creationId xmlns:a16="http://schemas.microsoft.com/office/drawing/2014/main" id="{FEAA6FE1-F2D6-FA8E-468C-B36DA6BEB8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82805" y="1757218"/>
                <a:ext cx="746449" cy="258768"/>
              </a:xfrm>
              <a:prstGeom prst="roundRect">
                <a:avLst/>
              </a:prstGeom>
              <a:blipFill>
                <a:blip r:embed="rId21"/>
                <a:stretch>
                  <a:fillRect t="-4651" b="-2093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B32E02B5-7B38-B91E-BDBC-BB2888F5765A}"/>
              </a:ext>
            </a:extLst>
          </p:cNvPr>
          <p:cNvCxnSpPr/>
          <p:nvPr/>
        </p:nvCxnSpPr>
        <p:spPr>
          <a:xfrm flipH="1" flipV="1">
            <a:off x="10456029" y="2042049"/>
            <a:ext cx="1" cy="284831"/>
          </a:xfrm>
          <a:prstGeom prst="straightConnector1">
            <a:avLst/>
          </a:prstGeom>
          <a:ln>
            <a:solidFill>
              <a:srgbClr val="FF858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Rectangle: Rounded Corners 50">
                <a:extLst>
                  <a:ext uri="{FF2B5EF4-FFF2-40B4-BE49-F238E27FC236}">
                    <a16:creationId xmlns:a16="http://schemas.microsoft.com/office/drawing/2014/main" id="{FEF7DB9D-EC44-035F-9DD3-FBF0D443AAB6}"/>
                  </a:ext>
                </a:extLst>
              </p:cNvPr>
              <p:cNvSpPr/>
              <p:nvPr/>
            </p:nvSpPr>
            <p:spPr>
              <a:xfrm>
                <a:off x="10915412" y="1757218"/>
                <a:ext cx="746449" cy="258768"/>
              </a:xfrm>
              <a:prstGeom prst="roundRect">
                <a:avLst/>
              </a:prstGeom>
              <a:solidFill>
                <a:srgbClr val="FFF5D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1" name="Rectangle: Rounded Corners 50">
                <a:extLst>
                  <a:ext uri="{FF2B5EF4-FFF2-40B4-BE49-F238E27FC236}">
                    <a16:creationId xmlns:a16="http://schemas.microsoft.com/office/drawing/2014/main" id="{FEF7DB9D-EC44-035F-9DD3-FBF0D443AA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15412" y="1757218"/>
                <a:ext cx="746449" cy="258768"/>
              </a:xfrm>
              <a:prstGeom prst="roundRect">
                <a:avLst/>
              </a:prstGeom>
              <a:blipFill>
                <a:blip r:embed="rId22"/>
                <a:stretch>
                  <a:fillRect t="-4651" b="-2325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F627C614-0ACC-1245-397B-609EA21F7969}"/>
              </a:ext>
            </a:extLst>
          </p:cNvPr>
          <p:cNvCxnSpPr/>
          <p:nvPr/>
        </p:nvCxnSpPr>
        <p:spPr>
          <a:xfrm flipH="1" flipV="1">
            <a:off x="11288636" y="2042049"/>
            <a:ext cx="1" cy="284831"/>
          </a:xfrm>
          <a:prstGeom prst="straightConnector1">
            <a:avLst/>
          </a:prstGeom>
          <a:ln>
            <a:solidFill>
              <a:srgbClr val="FF858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3080D83B-2A05-AC33-FF87-BCAEC92B0BBD}"/>
              </a:ext>
            </a:extLst>
          </p:cNvPr>
          <p:cNvSpPr/>
          <p:nvPr/>
        </p:nvSpPr>
        <p:spPr>
          <a:xfrm>
            <a:off x="10221360" y="4959496"/>
            <a:ext cx="746449" cy="258768"/>
          </a:xfrm>
          <a:prstGeom prst="roundRect">
            <a:avLst/>
          </a:prstGeom>
          <a:solidFill>
            <a:srgbClr val="FF979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sz="1200" dirty="0">
                <a:solidFill>
                  <a:prstClr val="black"/>
                </a:solidFill>
              </a:rPr>
              <a:t>[MASK]</a:t>
            </a:r>
          </a:p>
        </p:txBody>
      </p:sp>
    </p:spTree>
    <p:extLst>
      <p:ext uri="{BB962C8B-B14F-4D97-AF65-F5344CB8AC3E}">
        <p14:creationId xmlns:p14="http://schemas.microsoft.com/office/powerpoint/2010/main" val="2537959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5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92D050"/>
                                      </p:to>
                                    </p:animClr>
                                    <p:set>
                                      <p:cBhvr>
                                        <p:cTn id="26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7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6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4B183"/>
                                      </p:to>
                                    </p:animClr>
                                    <p:set>
                                      <p:cBhvr>
                                        <p:cTn id="37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8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9748415-0904-B755-4B3F-A7CFE939CF5A}"/>
              </a:ext>
            </a:extLst>
          </p:cNvPr>
          <p:cNvSpPr txBox="1"/>
          <p:nvPr/>
        </p:nvSpPr>
        <p:spPr>
          <a:xfrm>
            <a:off x="2527496" y="2197766"/>
            <a:ext cx="8107094" cy="1271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400" dirty="0">
                <a:solidFill>
                  <a:srgbClr val="F0565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aytona" panose="020B0604030500040204" pitchFamily="34" charset="0"/>
                <a:ea typeface="+mj-ea"/>
                <a:cs typeface="+mj-cs"/>
              </a:rPr>
              <a:t>How and why does Masked language modeling help a model to obtain better results on downstream tasks such as classification?.</a:t>
            </a:r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69D270A6-D5DE-741C-A56C-A8B7C564F8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7496" y="4965920"/>
            <a:ext cx="1777218" cy="1777218"/>
          </a:xfrm>
          <a:prstGeom prst="rect">
            <a:avLst/>
          </a:prstGeom>
        </p:spPr>
      </p:pic>
      <p:sp>
        <p:nvSpPr>
          <p:cNvPr id="6" name="Thought Bubble: Cloud 5">
            <a:extLst>
              <a:ext uri="{FF2B5EF4-FFF2-40B4-BE49-F238E27FC236}">
                <a16:creationId xmlns:a16="http://schemas.microsoft.com/office/drawing/2014/main" id="{684C0B1B-2597-5CC4-2820-2D7448D4750D}"/>
              </a:ext>
            </a:extLst>
          </p:cNvPr>
          <p:cNvSpPr/>
          <p:nvPr/>
        </p:nvSpPr>
        <p:spPr>
          <a:xfrm>
            <a:off x="1674056" y="281353"/>
            <a:ext cx="9462868" cy="4501662"/>
          </a:xfrm>
          <a:prstGeom prst="cloudCallout">
            <a:avLst/>
          </a:prstGeom>
          <a:noFill/>
          <a:ln>
            <a:solidFill>
              <a:srgbClr val="00BB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59616CF1-8D00-9E7B-09BC-21AFB3D900F7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65226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|1.2|0.5|0.2|0.1|0.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.7|1.4|1|11.3|1.5|10.4|1.3|7.6|1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3|5.2|9.3|12.6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|12.5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Gill Sans MT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5044e54f-486c-4c82-b23c-6e62d1a96ef0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E97DA3CC45C1745A5BCC9248DA03914" ma:contentTypeVersion="12" ma:contentTypeDescription="Create a new document." ma:contentTypeScope="" ma:versionID="6d6877408e4f2899dea6959406c9cd21">
  <xsd:schema xmlns:xsd="http://www.w3.org/2001/XMLSchema" xmlns:xs="http://www.w3.org/2001/XMLSchema" xmlns:p="http://schemas.microsoft.com/office/2006/metadata/properties" xmlns:ns3="5044e54f-486c-4c82-b23c-6e62d1a96ef0" xmlns:ns4="507771a2-7e93-4a01-b880-b05ad3ddd742" targetNamespace="http://schemas.microsoft.com/office/2006/metadata/properties" ma:root="true" ma:fieldsID="ea5c63816cf4ab2871d57a7dea46e6bf" ns3:_="" ns4:_="">
    <xsd:import namespace="5044e54f-486c-4c82-b23c-6e62d1a96ef0"/>
    <xsd:import namespace="507771a2-7e93-4a01-b880-b05ad3ddd742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044e54f-486c-4c82-b23c-6e62d1a96ef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_activity" ma:index="19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07771a2-7e93-4a01-b880-b05ad3ddd742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DB8E1D1-38C2-46BE-A95D-403B23CE2980}">
  <ds:schemaRefs>
    <ds:schemaRef ds:uri="http://schemas.openxmlformats.org/package/2006/metadata/core-properties"/>
    <ds:schemaRef ds:uri="http://purl.org/dc/elements/1.1/"/>
    <ds:schemaRef ds:uri="http://schemas.microsoft.com/office/2006/documentManagement/types"/>
    <ds:schemaRef ds:uri="507771a2-7e93-4a01-b880-b05ad3ddd742"/>
    <ds:schemaRef ds:uri="http://schemas.microsoft.com/office/2006/metadata/properties"/>
    <ds:schemaRef ds:uri="http://purl.org/dc/terms/"/>
    <ds:schemaRef ds:uri="http://purl.org/dc/dcmitype/"/>
    <ds:schemaRef ds:uri="http://schemas.microsoft.com/office/infopath/2007/PartnerControls"/>
    <ds:schemaRef ds:uri="5044e54f-486c-4c82-b23c-6e62d1a96ef0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74C031AE-AF28-46E7-B576-5C7075DDBF3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044e54f-486c-4c82-b23c-6e62d1a96ef0"/>
    <ds:schemaRef ds:uri="507771a2-7e93-4a01-b880-b05ad3ddd74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6918CAD-F500-4FF4-A10B-6970EE7C35C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33664</TotalTime>
  <Words>1033</Words>
  <Application>Microsoft Office PowerPoint</Application>
  <PresentationFormat>Widescreen</PresentationFormat>
  <Paragraphs>151</Paragraphs>
  <Slides>16</Slides>
  <Notes>16</Notes>
  <HiddenSlides>0</HiddenSlides>
  <MMClips>2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Arial</vt:lpstr>
      <vt:lpstr>BookAntiqua</vt:lpstr>
      <vt:lpstr>Calibri</vt:lpstr>
      <vt:lpstr>Cambria Math</vt:lpstr>
      <vt:lpstr>Consolas</vt:lpstr>
      <vt:lpstr>Daytona</vt:lpstr>
      <vt:lpstr>Gill Sans MT</vt:lpstr>
      <vt:lpstr>Office Theme</vt:lpstr>
      <vt:lpstr>PowerPoint Presentation</vt:lpstr>
      <vt:lpstr>Autoencoding Language Models </vt:lpstr>
      <vt:lpstr>Introduction</vt:lpstr>
      <vt:lpstr>BERT (Bidirectional Encoder Representations from Transformers)</vt:lpstr>
      <vt:lpstr>BERT (Bidirectional Encoder Representations from Transformers)</vt:lpstr>
      <vt:lpstr>Objectives of BERT </vt:lpstr>
      <vt:lpstr>Masked language modeling (MLM)</vt:lpstr>
      <vt:lpstr>Masked language modeling (MLM)</vt:lpstr>
      <vt:lpstr>PowerPoint Presentation</vt:lpstr>
      <vt:lpstr>Masked language modeling (MLM)</vt:lpstr>
      <vt:lpstr>Next Sentence Prediction (NSP) </vt:lpstr>
      <vt:lpstr>Next Sentence Prediction (NSP) </vt:lpstr>
      <vt:lpstr>Next Sentence Prediction (NSP) </vt:lpstr>
      <vt:lpstr>Fine tune Bert for downstream tasks</vt:lpstr>
      <vt:lpstr>Fine tune Bert for downstream tasks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Alaa Nagy  Mohammed El Bassiouney</dc:creator>
  <cp:lastModifiedBy>Engineering</cp:lastModifiedBy>
  <cp:revision>95</cp:revision>
  <dcterms:created xsi:type="dcterms:W3CDTF">2023-03-23T08:35:56Z</dcterms:created>
  <dcterms:modified xsi:type="dcterms:W3CDTF">2025-03-21T23:31:25Z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0x010100BE97DA3CC45C1745A5BCC9248DA03914</vt:lpwstr>
  </property>
</Properties>
</file>